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64" r:id="rId1"/>
  </p:sldMasterIdLst>
  <p:sldIdLst>
    <p:sldId id="256" r:id="rId2"/>
    <p:sldId id="276" r:id="rId3"/>
    <p:sldId id="266" r:id="rId4"/>
    <p:sldId id="257" r:id="rId5"/>
    <p:sldId id="267" r:id="rId6"/>
    <p:sldId id="268" r:id="rId7"/>
    <p:sldId id="269" r:id="rId8"/>
    <p:sldId id="271" r:id="rId9"/>
    <p:sldId id="270" r:id="rId10"/>
    <p:sldId id="272" r:id="rId11"/>
    <p:sldId id="274" r:id="rId12"/>
    <p:sldId id="273" r:id="rId13"/>
    <p:sldId id="258" r:id="rId14"/>
    <p:sldId id="259" r:id="rId15"/>
    <p:sldId id="260" r:id="rId16"/>
    <p:sldId id="261" r:id="rId17"/>
    <p:sldId id="275" r:id="rId18"/>
    <p:sldId id="277" r:id="rId19"/>
    <p:sldId id="278" r:id="rId20"/>
    <p:sldId id="262" r:id="rId21"/>
    <p:sldId id="279" r:id="rId22"/>
    <p:sldId id="263" r:id="rId23"/>
    <p:sldId id="264" r:id="rId24"/>
    <p:sldId id="281" r:id="rId25"/>
    <p:sldId id="280" r:id="rId2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77777"/>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380"/>
    <p:restoredTop sz="94660"/>
  </p:normalViewPr>
  <p:slideViewPr>
    <p:cSldViewPr>
      <p:cViewPr varScale="1">
        <p:scale>
          <a:sx n="107" d="100"/>
          <a:sy n="107" d="100"/>
        </p:scale>
        <p:origin x="-84" y="-12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4606FB0C-79A9-4E55-BCC3-4913BEDE3D95}" type="datetimeFigureOut">
              <a:rPr lang="ar-SA" smtClean="0"/>
              <a:pPr/>
              <a:t>21/02/1432</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923793F5-D5C0-4999-AA0C-1584DC02C4E7}"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4606FB0C-79A9-4E55-BCC3-4913BEDE3D95}" type="datetimeFigureOut">
              <a:rPr lang="ar-SA" smtClean="0"/>
              <a:pPr/>
              <a:t>21/02/1432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23793F5-D5C0-4999-AA0C-1584DC02C4E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4606FB0C-79A9-4E55-BCC3-4913BEDE3D95}" type="datetimeFigureOut">
              <a:rPr lang="ar-SA" smtClean="0"/>
              <a:pPr/>
              <a:t>21/02/1432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23793F5-D5C0-4999-AA0C-1584DC02C4E7}"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4606FB0C-79A9-4E55-BCC3-4913BEDE3D95}" type="datetimeFigureOut">
              <a:rPr lang="ar-SA" smtClean="0"/>
              <a:pPr/>
              <a:t>21/02/1432</a:t>
            </a:fld>
            <a:endParaRPr lang="ar-SA"/>
          </a:p>
        </p:txBody>
      </p:sp>
      <p:sp>
        <p:nvSpPr>
          <p:cNvPr id="9" name="عنصر نائب لرقم الشريحة 8"/>
          <p:cNvSpPr>
            <a:spLocks noGrp="1"/>
          </p:cNvSpPr>
          <p:nvPr>
            <p:ph type="sldNum" sz="quarter" idx="15"/>
          </p:nvPr>
        </p:nvSpPr>
        <p:spPr/>
        <p:txBody>
          <a:bodyPr rtlCol="0"/>
          <a:lstStyle/>
          <a:p>
            <a:fld id="{923793F5-D5C0-4999-AA0C-1584DC02C4E7}"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4606FB0C-79A9-4E55-BCC3-4913BEDE3D95}" type="datetimeFigureOut">
              <a:rPr lang="ar-SA" smtClean="0"/>
              <a:pPr/>
              <a:t>21/02/1432</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923793F5-D5C0-4999-AA0C-1584DC02C4E7}"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4606FB0C-79A9-4E55-BCC3-4913BEDE3D95}" type="datetimeFigureOut">
              <a:rPr lang="ar-SA" smtClean="0"/>
              <a:pPr/>
              <a:t>21/02/1432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23793F5-D5C0-4999-AA0C-1584DC02C4E7}"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4606FB0C-79A9-4E55-BCC3-4913BEDE3D95}" type="datetimeFigureOut">
              <a:rPr lang="ar-SA" smtClean="0"/>
              <a:pPr/>
              <a:t>21/02/1432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923793F5-D5C0-4999-AA0C-1584DC02C4E7}"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4606FB0C-79A9-4E55-BCC3-4913BEDE3D95}" type="datetimeFigureOut">
              <a:rPr lang="ar-SA" smtClean="0"/>
              <a:pPr/>
              <a:t>21/02/1432</a:t>
            </a:fld>
            <a:endParaRPr lang="ar-SA"/>
          </a:p>
        </p:txBody>
      </p:sp>
      <p:sp>
        <p:nvSpPr>
          <p:cNvPr id="7" name="عنصر نائب لرقم الشريحة 6"/>
          <p:cNvSpPr>
            <a:spLocks noGrp="1"/>
          </p:cNvSpPr>
          <p:nvPr>
            <p:ph type="sldNum" sz="quarter" idx="11"/>
          </p:nvPr>
        </p:nvSpPr>
        <p:spPr/>
        <p:txBody>
          <a:bodyPr rtlCol="0"/>
          <a:lstStyle/>
          <a:p>
            <a:fld id="{923793F5-D5C0-4999-AA0C-1584DC02C4E7}"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606FB0C-79A9-4E55-BCC3-4913BEDE3D95}" type="datetimeFigureOut">
              <a:rPr lang="ar-SA" smtClean="0"/>
              <a:pPr/>
              <a:t>21/02/1432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923793F5-D5C0-4999-AA0C-1584DC02C4E7}"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4606FB0C-79A9-4E55-BCC3-4913BEDE3D95}" type="datetimeFigureOut">
              <a:rPr lang="ar-SA" smtClean="0"/>
              <a:pPr/>
              <a:t>21/02/1432</a:t>
            </a:fld>
            <a:endParaRPr lang="ar-SA"/>
          </a:p>
        </p:txBody>
      </p:sp>
      <p:sp>
        <p:nvSpPr>
          <p:cNvPr id="22" name="عنصر نائب لرقم الشريحة 21"/>
          <p:cNvSpPr>
            <a:spLocks noGrp="1"/>
          </p:cNvSpPr>
          <p:nvPr>
            <p:ph type="sldNum" sz="quarter" idx="15"/>
          </p:nvPr>
        </p:nvSpPr>
        <p:spPr/>
        <p:txBody>
          <a:bodyPr rtlCol="0"/>
          <a:lstStyle/>
          <a:p>
            <a:fld id="{923793F5-D5C0-4999-AA0C-1584DC02C4E7}"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4606FB0C-79A9-4E55-BCC3-4913BEDE3D95}" type="datetimeFigureOut">
              <a:rPr lang="ar-SA" smtClean="0"/>
              <a:pPr/>
              <a:t>21/02/1432</a:t>
            </a:fld>
            <a:endParaRPr lang="ar-SA"/>
          </a:p>
        </p:txBody>
      </p:sp>
      <p:sp>
        <p:nvSpPr>
          <p:cNvPr id="18" name="عنصر نائب لرقم الشريحة 17"/>
          <p:cNvSpPr>
            <a:spLocks noGrp="1"/>
          </p:cNvSpPr>
          <p:nvPr>
            <p:ph type="sldNum" sz="quarter" idx="11"/>
          </p:nvPr>
        </p:nvSpPr>
        <p:spPr/>
        <p:txBody>
          <a:bodyPr rtlCol="0"/>
          <a:lstStyle/>
          <a:p>
            <a:fld id="{923793F5-D5C0-4999-AA0C-1584DC02C4E7}"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606FB0C-79A9-4E55-BCC3-4913BEDE3D95}" type="datetimeFigureOut">
              <a:rPr lang="ar-SA" smtClean="0"/>
              <a:pPr/>
              <a:t>21/02/1432</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923793F5-D5C0-4999-AA0C-1584DC02C4E7}"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iid-alraid.de/EnOfQuran/Science/DeRead7.htm" TargetMode="Externa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hyperlink" Target="http://ar.wikipedia.org/wiki/%D8%A7%D9%84%D8%AE%D9%84%D9%8A%D9%84_%D8%A8%D9%86_%D8%A3%D8%AD%D9%85%D8%AF_%D8%A7%D9%84%D9%81%D8%B1%D8%A7%D9%87%D9%8A%D8%AF%D9%8A" TargetMode="External"/><Relationship Id="rId3" Type="http://schemas.openxmlformats.org/officeDocument/2006/relationships/hyperlink" Target="http://ar.wikipedia.org/wiki/16" TargetMode="External"/><Relationship Id="rId7" Type="http://schemas.openxmlformats.org/officeDocument/2006/relationships/hyperlink" Target="http://ar.wikipedia.org/wiki/40" TargetMode="External"/><Relationship Id="rId12" Type="http://schemas.openxmlformats.org/officeDocument/2006/relationships/image" Target="../media/image5.jpeg"/><Relationship Id="rId2" Type="http://schemas.openxmlformats.org/officeDocument/2006/relationships/hyperlink" Target="http://ar.wikipedia.org/wiki/%D8%A3%D8%A8%D9%88_%D8%A7%D9%84%D8%A3%D8%B3%D9%88%D8%AF_%D8%A7%D9%84%D8%AF%D8%A4%D9%84%D9%8A" TargetMode="External"/><Relationship Id="rId1" Type="http://schemas.openxmlformats.org/officeDocument/2006/relationships/slideLayout" Target="../slideLayouts/slideLayout2.xml"/><Relationship Id="rId6" Type="http://schemas.openxmlformats.org/officeDocument/2006/relationships/hyperlink" Target="http://ar.wikipedia.org/wiki/21" TargetMode="External"/><Relationship Id="rId11" Type="http://schemas.openxmlformats.org/officeDocument/2006/relationships/hyperlink" Target="http://ar.wikipedia.org/wiki/%D8%AA%D8%AC%D9%88%D9%8A%D8%AF" TargetMode="External"/><Relationship Id="rId5" Type="http://schemas.openxmlformats.org/officeDocument/2006/relationships/hyperlink" Target="http://ar.wikipedia.org/wiki/%D8%B9%D9%84%D9%8A_%D8%A8%D9%86_%D8%A3%D8%A8%D9%8A_%D8%B7%D8%A7%D9%84%D8%A8" TargetMode="External"/><Relationship Id="rId10" Type="http://schemas.openxmlformats.org/officeDocument/2006/relationships/hyperlink" Target="http://ar.wikipedia.org/wiki/174" TargetMode="External"/><Relationship Id="rId4" Type="http://schemas.openxmlformats.org/officeDocument/2006/relationships/hyperlink" Target="http://ar.wikipedia.org/wiki/69" TargetMode="External"/><Relationship Id="rId9" Type="http://schemas.openxmlformats.org/officeDocument/2006/relationships/hyperlink" Target="http://ar.wikipedia.org/wiki/100"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ar.wikipedia.org/wiki/%D8%B5%D8%AD%D8%A7%D8%A8%D8%A9" TargetMode="Externa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ar.wikipedia.org/wiki/%D8%B9%D9%85%D8%B1_%D8%A8%D9%86_%D8%A7%D9%84%D8%AE%D8%B7%D8%A7%D8%A8" TargetMode="External"/><Relationship Id="rId2" Type="http://schemas.openxmlformats.org/officeDocument/2006/relationships/hyperlink" Target="http://ar.wikipedia.org/wiki/%D8%A3%D8%A8%D9%88_%D8%A8%D9%83%D8%B1"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2.jpeg"/><Relationship Id="rId4" Type="http://schemas.openxmlformats.org/officeDocument/2006/relationships/hyperlink" Target="http://ar.wikipedia.org/wiki/%D8%B2%D9%8A%D8%AF_%D8%A8%D9%86_%D8%AB%D8%A7%D8%A8%D8%AA"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ar.wikipedia.org/wiki/%D8%A3%D9%86%D8%B3_%D8%A8%D9%86_%D9%85%D8%A7%D9%84%D9%83" TargetMode="External"/><Relationship Id="rId2" Type="http://schemas.openxmlformats.org/officeDocument/2006/relationships/hyperlink" Target="http://ar.wikipedia.org/wiki/%D8%B9%D8%AB%D9%85%D8%A7%D9%86_%D8%A8%D9%86_%D8%B9%D9%81%D8%A7%D9%86" TargetMode="Externa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hyperlink" Target="http://ar.wikipedia.org/wiki/%D8%A7%D9%84%D8%B9%D8%B1%D8%A7%D9%82"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3.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ar.wikipedia.org/w/index.php?title=%D9%85%D9%84%D9%81:Uthman_Koran-RZ.jpg&amp;filetimestamp=20060924164647" TargetMode="External"/><Relationship Id="rId1" Type="http://schemas.openxmlformats.org/officeDocument/2006/relationships/slideLayout" Target="../slideLayouts/slideLayout3.xml"/><Relationship Id="rId4" Type="http://schemas.openxmlformats.org/officeDocument/2006/relationships/image" Target="../media/image14.jpeg"/></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20.jpeg"/></Relationships>
</file>

<file path=ppt/slides/_rels/slide24.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2057400" y="2286000"/>
            <a:ext cx="6744675" cy="1862048"/>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11500" b="1"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Arabic Typesetting" pitchFamily="66" charset="-78"/>
                <a:cs typeface="Arabic Typesetting" pitchFamily="66" charset="-78"/>
              </a:rPr>
              <a:t>رسم المصحف</a:t>
            </a:r>
            <a:endParaRPr lang="ar-SA" sz="11500" b="1" spc="50" dirty="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Arabic Typesetting" pitchFamily="66" charset="-78"/>
              <a:cs typeface="Arabic Typesetting" pitchFamily="66" charset="-78"/>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62400" y="609600"/>
            <a:ext cx="4495800" cy="990600"/>
          </a:xfrm>
        </p:spPr>
        <p:txBody>
          <a:bodyPr>
            <a:normAutofit/>
          </a:bodyPr>
          <a:lstStyle/>
          <a:p>
            <a:pPr algn="r"/>
            <a:r>
              <a:rPr lang="ar-SA" sz="2800" b="1" dirty="0" smtClean="0"/>
              <a:t>حكم نقط المصحف و شكله :</a:t>
            </a:r>
            <a:r>
              <a:rPr lang="ar-SA" sz="3200" b="1" dirty="0" smtClean="0"/>
              <a:t/>
            </a:r>
            <a:br>
              <a:rPr lang="ar-SA" sz="3200" b="1" dirty="0" smtClean="0"/>
            </a:br>
            <a:endParaRPr lang="ar-SA" dirty="0"/>
          </a:p>
        </p:txBody>
      </p:sp>
      <p:sp>
        <p:nvSpPr>
          <p:cNvPr id="3" name="عنصر نائب للمحتوى 2"/>
          <p:cNvSpPr>
            <a:spLocks noGrp="1"/>
          </p:cNvSpPr>
          <p:nvPr>
            <p:ph sz="quarter" idx="1"/>
          </p:nvPr>
        </p:nvSpPr>
        <p:spPr>
          <a:xfrm>
            <a:off x="457200" y="1600200"/>
            <a:ext cx="8153400" cy="3810000"/>
          </a:xfrm>
        </p:spPr>
        <p:txBody>
          <a:bodyPr>
            <a:normAutofit/>
          </a:bodyPr>
          <a:lstStyle/>
          <a:p>
            <a:r>
              <a:rPr lang="ar-SA" sz="2300" b="1" dirty="0" smtClean="0"/>
              <a:t>كان علماء الصدر الأول يرون كراهت المبالغة في الحفاظ على الأداء والرسم. فعن ابن مسعود : "جردوا القرآن ولا تخلطوه بشيء". وعن ابن سيرين : "أنه كره النقط و الفواتح والخواتم". وقال مالك : "لا بأس بالنقط في المصاحف التي يتعلم فيها الغلمان أما الأمهات فلا ".</a:t>
            </a:r>
          </a:p>
          <a:p>
            <a:r>
              <a:rPr lang="ar-SA" sz="2300" b="1" dirty="0" smtClean="0"/>
              <a:t>لكنّ ما يبين تغير العلماء في حكمه قول النووي:"ويستحب نقط المصحف وشكله فإنه صيانة من اللحن فيه ، و أما كراهة الشعبي والنخعي ، فإنما كرهاه في ذلك الزمان خوفاً من التغيير فيه ، وقد أمن اليوم فإنه من المستحدثات الحسنة". ومن هذا : يتبين لنا استحبابه ، بل وجوبه حين خوف اللبس على من يقرأ بدونه.</a:t>
            </a:r>
          </a:p>
          <a:p>
            <a:endParaRPr lang="ar-SA" sz="2200" dirty="0"/>
          </a:p>
        </p:txBody>
      </p:sp>
    </p:spTree>
  </p:cSld>
  <p:clrMapOvr>
    <a:masterClrMapping/>
  </p:clrMapOvr>
  <p:transition>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95600" y="152400"/>
            <a:ext cx="6172200" cy="758190"/>
          </a:xfrm>
        </p:spPr>
        <p:txBody>
          <a:bodyPr>
            <a:normAutofit/>
          </a:bodyPr>
          <a:lstStyle/>
          <a:p>
            <a:pPr algn="r"/>
            <a:r>
              <a:rPr lang="ar-SA" sz="2800" dirty="0" smtClean="0">
                <a:solidFill>
                  <a:schemeClr val="bg2">
                    <a:lumMod val="40000"/>
                    <a:lumOff val="60000"/>
                  </a:schemeClr>
                </a:solidFill>
              </a:rPr>
              <a:t>شبهات حول كتابة القرآن و رسمه والرد عليها :</a:t>
            </a:r>
            <a:endParaRPr lang="ar-SA" sz="2400" dirty="0">
              <a:solidFill>
                <a:schemeClr val="bg2">
                  <a:lumMod val="40000"/>
                  <a:lumOff val="60000"/>
                </a:schemeClr>
              </a:solidFill>
            </a:endParaRPr>
          </a:p>
        </p:txBody>
      </p:sp>
      <p:sp>
        <p:nvSpPr>
          <p:cNvPr id="3" name="عنصر نائب للنص 2"/>
          <p:cNvSpPr>
            <a:spLocks noGrp="1"/>
          </p:cNvSpPr>
          <p:nvPr>
            <p:ph type="body" idx="1"/>
          </p:nvPr>
        </p:nvSpPr>
        <p:spPr>
          <a:xfrm>
            <a:off x="1295400" y="1143000"/>
            <a:ext cx="7620000" cy="5238750"/>
          </a:xfrm>
        </p:spPr>
        <p:txBody>
          <a:bodyPr>
            <a:normAutofit/>
          </a:bodyPr>
          <a:lstStyle/>
          <a:p>
            <a:r>
              <a:rPr lang="ar-SA" sz="2800" dirty="0" smtClean="0">
                <a:solidFill>
                  <a:schemeClr val="bg1">
                    <a:lumMod val="95000"/>
                    <a:lumOff val="5000"/>
                  </a:schemeClr>
                </a:solidFill>
              </a:rPr>
              <a:t/>
            </a:r>
            <a:br>
              <a:rPr lang="ar-SA" sz="2800" dirty="0" smtClean="0">
                <a:solidFill>
                  <a:schemeClr val="bg1">
                    <a:lumMod val="95000"/>
                    <a:lumOff val="5000"/>
                  </a:schemeClr>
                </a:solidFill>
              </a:rPr>
            </a:br>
            <a:r>
              <a:rPr lang="ar-SA" sz="2800" dirty="0" smtClean="0">
                <a:solidFill>
                  <a:schemeClr val="bg1">
                    <a:lumMod val="95000"/>
                    <a:lumOff val="5000"/>
                  </a:schemeClr>
                </a:solidFill>
              </a:rPr>
              <a:t>من ذلك قول بعضهم : روي عن سعيد بن جبير أنه كان يقرأ "والمقيمين الصلوة"، و يقول : هو من لحن الكتاب ، والجواب : أنه لا يريد باللحن الخطأ ، إنما يريد اللغة و الوجه ، في القراءة ، على حد قوله تعالى" ولتعرفنهم في لحن القول" ، ثم إنه نفسه كان يقرؤها كذلك ولو أراد باللحن الخطأ ما رضيه لنفسه.</a:t>
            </a:r>
            <a:br>
              <a:rPr lang="ar-SA" sz="2800" dirty="0" smtClean="0">
                <a:solidFill>
                  <a:schemeClr val="bg1">
                    <a:lumMod val="95000"/>
                    <a:lumOff val="5000"/>
                  </a:schemeClr>
                </a:solidFill>
              </a:rPr>
            </a:br>
            <a:endParaRPr lang="ar-SA" sz="2800" dirty="0">
              <a:solidFill>
                <a:schemeClr val="bg1">
                  <a:lumMod val="95000"/>
                  <a:lumOff val="5000"/>
                </a:schemeClr>
              </a:solidFill>
            </a:endParaRPr>
          </a:p>
        </p:txBody>
      </p:sp>
      <p:pic>
        <p:nvPicPr>
          <p:cNvPr id="4" name="صورة 3" descr="250px-Quran_cover.jpg"/>
          <p:cNvPicPr>
            <a:picLocks noChangeAspect="1"/>
          </p:cNvPicPr>
          <p:nvPr/>
        </p:nvPicPr>
        <p:blipFill>
          <a:blip r:embed="rId2" cstate="print"/>
          <a:stretch>
            <a:fillRect/>
          </a:stretch>
        </p:blipFill>
        <p:spPr>
          <a:xfrm>
            <a:off x="598020" y="4038600"/>
            <a:ext cx="3821580" cy="25146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4600" y="381000"/>
            <a:ext cx="6324600" cy="914400"/>
          </a:xfrm>
        </p:spPr>
        <p:txBody>
          <a:bodyPr>
            <a:normAutofit fontScale="90000"/>
          </a:bodyPr>
          <a:lstStyle/>
          <a:p>
            <a:pPr algn="r"/>
            <a:r>
              <a:rPr lang="ar-SA" sz="2700" dirty="0" smtClean="0">
                <a:solidFill>
                  <a:schemeClr val="bg2">
                    <a:lumMod val="60000"/>
                    <a:lumOff val="40000"/>
                  </a:schemeClr>
                </a:solidFill>
              </a:rPr>
              <a:t>الحروف السبعة في المصاحف العثمانية :</a:t>
            </a:r>
            <a:r>
              <a:rPr lang="ar-SA" dirty="0" smtClean="0">
                <a:solidFill>
                  <a:schemeClr val="bg1"/>
                </a:solidFill>
              </a:rPr>
              <a:t/>
            </a:r>
            <a:br>
              <a:rPr lang="ar-SA" dirty="0" smtClean="0">
                <a:solidFill>
                  <a:schemeClr val="bg1"/>
                </a:solidFill>
              </a:rPr>
            </a:br>
            <a:endParaRPr lang="ar-SA" dirty="0"/>
          </a:p>
        </p:txBody>
      </p:sp>
      <p:sp>
        <p:nvSpPr>
          <p:cNvPr id="3" name="عنصر نائب للنص 2"/>
          <p:cNvSpPr>
            <a:spLocks noGrp="1"/>
          </p:cNvSpPr>
          <p:nvPr>
            <p:ph type="body" idx="1"/>
          </p:nvPr>
        </p:nvSpPr>
        <p:spPr>
          <a:xfrm>
            <a:off x="457200" y="1524000"/>
            <a:ext cx="8305800" cy="5029200"/>
          </a:xfrm>
        </p:spPr>
        <p:txBody>
          <a:bodyPr/>
          <a:lstStyle/>
          <a:p>
            <a:r>
              <a:rPr lang="ar-SA" sz="2400" dirty="0" smtClean="0">
                <a:solidFill>
                  <a:schemeClr val="bg1"/>
                </a:solidFill>
              </a:rPr>
              <a:t>يتفق جمهور العلماء ، أن المصاحف العثمانية جاءت مشتملة على الأحرف السبعة ولم تترك منها حرفاً واحداً. أي أنها اشتملت على حروف من لغات العرب في قسم منها ، وشملت أيضاً حرف قريش في كثير من أقسامها ، و خاصة فيما اختلف الصحابة في كتابته.</a:t>
            </a:r>
          </a:p>
          <a:p>
            <a:r>
              <a:rPr lang="ar-SA" sz="2400" dirty="0" smtClean="0">
                <a:solidFill>
                  <a:schemeClr val="bg1"/>
                </a:solidFill>
              </a:rPr>
              <a:t>وتبقى هناك الإجابة عن كيفية اشتمال المصحف على الأحرف السبعة ؟ و هذا ما يستنتجه القارئ من ما ذُكر تفصيله عن الفرق بين الأحرف السبعة و القراءات السبع في باب </a:t>
            </a:r>
            <a:r>
              <a:rPr lang="ar-SA" sz="2400" dirty="0" smtClean="0">
                <a:solidFill>
                  <a:schemeClr val="bg2">
                    <a:lumMod val="60000"/>
                    <a:lumOff val="40000"/>
                  </a:schemeClr>
                </a:solidFill>
                <a:hlinkClick r:id="rId2"/>
              </a:rPr>
              <a:t>الأحرف السبعة والقراءات</a:t>
            </a:r>
            <a:r>
              <a:rPr lang="ar-SA" sz="2400" dirty="0" smtClean="0">
                <a:solidFill>
                  <a:schemeClr val="bg1"/>
                </a:solidFill>
              </a:rPr>
              <a:t>.</a:t>
            </a:r>
          </a:p>
          <a:p>
            <a:r>
              <a:rPr lang="ar-SA" dirty="0" smtClean="0"/>
              <a:t/>
            </a:r>
            <a:br>
              <a:rPr lang="ar-SA" dirty="0" smtClean="0"/>
            </a:br>
            <a:endParaRPr lang="ar-SA" dirty="0"/>
          </a:p>
        </p:txBody>
      </p:sp>
      <p:pic>
        <p:nvPicPr>
          <p:cNvPr id="4" name="صورة 3" descr="250px-Quran_cover.jpg"/>
          <p:cNvPicPr>
            <a:picLocks noChangeAspect="1"/>
          </p:cNvPicPr>
          <p:nvPr/>
        </p:nvPicPr>
        <p:blipFill>
          <a:blip r:embed="rId3" cstate="print"/>
          <a:stretch>
            <a:fillRect/>
          </a:stretch>
        </p:blipFill>
        <p:spPr>
          <a:xfrm>
            <a:off x="5791200" y="4648200"/>
            <a:ext cx="3048000" cy="200558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wheel spokes="2"/>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a:xfrm>
            <a:off x="381000" y="152400"/>
            <a:ext cx="7467600" cy="1143000"/>
          </a:xfrm>
          <a:effectLst>
            <a:glow rad="63500">
              <a:schemeClr val="accent1">
                <a:satMod val="175000"/>
                <a:alpha val="40000"/>
              </a:schemeClr>
            </a:glow>
          </a:effectLst>
        </p:spPr>
        <p:txBody>
          <a:bodyPr/>
          <a:lstStyle/>
          <a:p>
            <a:pPr algn="r"/>
            <a:r>
              <a:rPr lang="ar-SA" sz="2000" b="1" dirty="0" smtClean="0">
                <a:solidFill>
                  <a:schemeClr val="tx1">
                    <a:lumMod val="95000"/>
                    <a:lumOff val="5000"/>
                  </a:schemeClr>
                </a:solidFill>
                <a:latin typeface="+mn-lt"/>
                <a:cs typeface="+mn-cs"/>
              </a:rPr>
              <a:t>رسم المصحف وتطوير خطه </a:t>
            </a:r>
            <a:r>
              <a:rPr lang="ar-SA" sz="2800" b="1" dirty="0" smtClean="0">
                <a:solidFill>
                  <a:schemeClr val="tx1">
                    <a:lumMod val="95000"/>
                    <a:lumOff val="5000"/>
                  </a:schemeClr>
                </a:solidFill>
                <a:latin typeface="Andalus" pitchFamily="18" charset="-78"/>
                <a:cs typeface="Andalus" pitchFamily="18" charset="-78"/>
              </a:rPr>
              <a:t>:</a:t>
            </a:r>
            <a:r>
              <a:rPr lang="ar-SA" dirty="0" smtClean="0">
                <a:solidFill>
                  <a:schemeClr val="tx1">
                    <a:lumMod val="95000"/>
                    <a:lumOff val="5000"/>
                  </a:schemeClr>
                </a:solidFill>
              </a:rPr>
              <a:t/>
            </a:r>
            <a:br>
              <a:rPr lang="ar-SA" dirty="0" smtClean="0">
                <a:solidFill>
                  <a:schemeClr val="tx1">
                    <a:lumMod val="95000"/>
                    <a:lumOff val="5000"/>
                  </a:schemeClr>
                </a:solidFill>
              </a:rPr>
            </a:br>
            <a:endParaRPr lang="ar-SA" dirty="0"/>
          </a:p>
        </p:txBody>
      </p:sp>
      <p:sp>
        <p:nvSpPr>
          <p:cNvPr id="8" name="عنصر نائب للمحتوى 7"/>
          <p:cNvSpPr>
            <a:spLocks noGrp="1"/>
          </p:cNvSpPr>
          <p:nvPr>
            <p:ph sz="quarter" idx="1"/>
          </p:nvPr>
        </p:nvSpPr>
        <p:spPr>
          <a:xfrm>
            <a:off x="152400" y="1066800"/>
            <a:ext cx="7924800" cy="5562600"/>
          </a:xfrm>
        </p:spPr>
        <p:txBody>
          <a:bodyPr>
            <a:noAutofit/>
          </a:bodyPr>
          <a:lstStyle/>
          <a:p>
            <a:pPr>
              <a:buNone/>
            </a:pPr>
            <a:r>
              <a:rPr lang="ar-SA" sz="1500" b="1" dirty="0" smtClean="0">
                <a:solidFill>
                  <a:schemeClr val="tx1">
                    <a:lumMod val="95000"/>
                    <a:lumOff val="5000"/>
                  </a:schemeClr>
                </a:solidFill>
                <a:latin typeface="+mj-lt"/>
              </a:rPr>
              <a:t>القرآن الذي خطّه الخليفة الراشد عثمان بن عفان، من أقدم المصاحف.</a:t>
            </a:r>
          </a:p>
          <a:p>
            <a:pPr>
              <a:buNone/>
            </a:pPr>
            <a:r>
              <a:rPr lang="ar-SA" sz="1500" b="1" dirty="0" smtClean="0">
                <a:solidFill>
                  <a:schemeClr val="tx1">
                    <a:lumMod val="95000"/>
                    <a:lumOff val="5000"/>
                  </a:schemeClr>
                </a:solidFill>
                <a:latin typeface="+mj-lt"/>
              </a:rPr>
              <a:t>الآيات 72-83 من سورة يٓس و 1-14 من الصافات، بخط المشق.</a:t>
            </a:r>
          </a:p>
          <a:p>
            <a:pPr>
              <a:buNone/>
            </a:pPr>
            <a:r>
              <a:rPr lang="ar-SA" sz="1500" b="1" dirty="0" smtClean="0">
                <a:solidFill>
                  <a:schemeClr val="tx1">
                    <a:lumMod val="95000"/>
                    <a:lumOff val="5000"/>
                  </a:schemeClr>
                </a:solidFill>
                <a:latin typeface="+mj-lt"/>
              </a:rPr>
              <a:t>الآيات 4-13 من سورة هود، بالخط الحجازي المكي.</a:t>
            </a:r>
          </a:p>
          <a:p>
            <a:pPr>
              <a:buNone/>
            </a:pPr>
            <a:r>
              <a:rPr lang="ar-SA" sz="1500" b="1" dirty="0" smtClean="0">
                <a:solidFill>
                  <a:schemeClr val="tx1">
                    <a:lumMod val="95000"/>
                    <a:lumOff val="5000"/>
                  </a:schemeClr>
                </a:solidFill>
                <a:latin typeface="+mj-lt"/>
              </a:rPr>
              <a:t>صفحة مصحف بالعربية والترجمة الصينية بين الكلمات.</a:t>
            </a:r>
          </a:p>
          <a:p>
            <a:pPr>
              <a:buNone/>
            </a:pPr>
            <a:r>
              <a:rPr lang="ar-SA" sz="1500" b="1" dirty="0" smtClean="0">
                <a:solidFill>
                  <a:schemeClr val="tx1">
                    <a:lumMod val="95000"/>
                    <a:lumOff val="5000"/>
                  </a:schemeClr>
                </a:solidFill>
                <a:latin typeface="+mj-lt"/>
              </a:rPr>
              <a:t>إن المقصود برسم المصحف الخط أو الطريقة التي كتبت فيها حروف المصحف وفقًا للمصاحف العثمانية. إن </a:t>
            </a:r>
          </a:p>
          <a:p>
            <a:pPr>
              <a:buNone/>
            </a:pPr>
            <a:r>
              <a:rPr lang="ar-SA" sz="1500" b="1" dirty="0" smtClean="0">
                <a:solidFill>
                  <a:schemeClr val="tx1">
                    <a:lumMod val="95000"/>
                    <a:lumOff val="5000"/>
                  </a:schemeClr>
                </a:solidFill>
                <a:latin typeface="+mj-lt"/>
              </a:rPr>
              <a:t>القرآن في عهد النبي وفي عهد عثمان كذلك لم يكن مكتوبًا بنفس الطريقة التي نراها اليوم، فقد كانت الكتابة آنذاك </a:t>
            </a:r>
          </a:p>
          <a:p>
            <a:pPr>
              <a:buNone/>
            </a:pPr>
            <a:r>
              <a:rPr lang="ar-SA" sz="1500" b="1" dirty="0" smtClean="0">
                <a:solidFill>
                  <a:schemeClr val="tx1">
                    <a:lumMod val="95000"/>
                    <a:lumOff val="5000"/>
                  </a:schemeClr>
                </a:solidFill>
                <a:latin typeface="+mj-lt"/>
              </a:rPr>
              <a:t>خالية من التشكيل والنقط والأرقام، ومعتمدة على السليقة العربية التي لا تحتاج لهذا التشكيل. ولم يتغير هذا الحال </a:t>
            </a:r>
          </a:p>
          <a:p>
            <a:pPr>
              <a:buNone/>
            </a:pPr>
            <a:r>
              <a:rPr lang="ar-SA" sz="1500" b="1" dirty="0" smtClean="0">
                <a:solidFill>
                  <a:schemeClr val="tx1">
                    <a:lumMod val="95000"/>
                    <a:lumOff val="5000"/>
                  </a:schemeClr>
                </a:solidFill>
                <a:latin typeface="+mj-lt"/>
              </a:rPr>
              <a:t>إلى أن بدأت الفتوحات واختلط العرب بالعجم، وبدأ غير الناطقين بالعربية يقعون في أخطاء في قراءته. فكان من </a:t>
            </a:r>
          </a:p>
          <a:p>
            <a:pPr>
              <a:buNone/>
            </a:pPr>
            <a:r>
              <a:rPr lang="ar-SA" sz="1500" b="1" dirty="0" smtClean="0">
                <a:solidFill>
                  <a:schemeClr val="tx1">
                    <a:lumMod val="95000"/>
                    <a:lumOff val="5000"/>
                  </a:schemeClr>
                </a:solidFill>
                <a:latin typeface="+mj-lt"/>
              </a:rPr>
              <a:t>الضروري كتابة المصحف بالتشكيل والنقاط حفاظًا عليه من أن يُقرأ بطريقة غير صحيحة.</a:t>
            </a:r>
          </a:p>
          <a:p>
            <a:pPr>
              <a:buNone/>
            </a:pPr>
            <a:r>
              <a:rPr lang="ar-SA" sz="1500" b="1" dirty="0" smtClean="0">
                <a:solidFill>
                  <a:schemeClr val="tx1">
                    <a:lumMod val="95000"/>
                    <a:lumOff val="5000"/>
                  </a:schemeClr>
                </a:solidFill>
                <a:latin typeface="+mj-lt"/>
              </a:rPr>
              <a:t>وكان التابعي </a:t>
            </a:r>
            <a:r>
              <a:rPr lang="ar-SA" sz="1500" b="1" dirty="0" smtClean="0">
                <a:solidFill>
                  <a:schemeClr val="tx1">
                    <a:lumMod val="95000"/>
                    <a:lumOff val="5000"/>
                  </a:schemeClr>
                </a:solidFill>
                <a:latin typeface="+mj-lt"/>
                <a:hlinkClick r:id="rId2" tooltip="أبو الأسود الدؤلي"/>
              </a:rPr>
              <a:t>أبو الأسود الدؤلي</a:t>
            </a:r>
            <a:r>
              <a:rPr lang="ar-SA" sz="1500" b="1" dirty="0" smtClean="0">
                <a:solidFill>
                  <a:schemeClr val="tx1">
                    <a:lumMod val="95000"/>
                    <a:lumOff val="5000"/>
                  </a:schemeClr>
                </a:solidFill>
                <a:latin typeface="+mj-lt"/>
              </a:rPr>
              <a:t> (</a:t>
            </a:r>
            <a:r>
              <a:rPr lang="ar-SA" sz="1500" b="1" dirty="0" smtClean="0">
                <a:solidFill>
                  <a:schemeClr val="tx1">
                    <a:lumMod val="95000"/>
                    <a:lumOff val="5000"/>
                  </a:schemeClr>
                </a:solidFill>
                <a:latin typeface="+mj-lt"/>
                <a:hlinkClick r:id="rId3" tooltip="16"/>
              </a:rPr>
              <a:t>16</a:t>
            </a:r>
            <a:r>
              <a:rPr lang="ar-SA" sz="1500" b="1" dirty="0" smtClean="0">
                <a:solidFill>
                  <a:schemeClr val="tx1">
                    <a:lumMod val="95000"/>
                    <a:lumOff val="5000"/>
                  </a:schemeClr>
                </a:solidFill>
                <a:latin typeface="+mj-lt"/>
              </a:rPr>
              <a:t> ق.هـ. - </a:t>
            </a:r>
            <a:r>
              <a:rPr lang="ar-SA" sz="1500" b="1" dirty="0" smtClean="0">
                <a:solidFill>
                  <a:schemeClr val="tx1">
                    <a:lumMod val="95000"/>
                    <a:lumOff val="5000"/>
                  </a:schemeClr>
                </a:solidFill>
                <a:latin typeface="+mj-lt"/>
                <a:hlinkClick r:id="rId4" tooltip="69"/>
              </a:rPr>
              <a:t>69</a:t>
            </a:r>
            <a:r>
              <a:rPr lang="ar-SA" sz="1500" b="1" dirty="0" smtClean="0">
                <a:solidFill>
                  <a:schemeClr val="tx1">
                    <a:lumMod val="95000"/>
                    <a:lumOff val="5000"/>
                  </a:schemeClr>
                </a:solidFill>
                <a:latin typeface="+mj-lt"/>
              </a:rPr>
              <a:t> هـ) أول من وضع ضوابط اللسان العربي، وقام بتشكيل القرآن </a:t>
            </a:r>
          </a:p>
          <a:p>
            <a:pPr>
              <a:buNone/>
            </a:pPr>
            <a:r>
              <a:rPr lang="ar-SA" sz="1500" b="1" dirty="0" smtClean="0">
                <a:solidFill>
                  <a:schemeClr val="tx1">
                    <a:lumMod val="95000"/>
                    <a:lumOff val="5000"/>
                  </a:schemeClr>
                </a:solidFill>
                <a:latin typeface="+mj-lt"/>
              </a:rPr>
              <a:t>بأمر من </a:t>
            </a:r>
            <a:r>
              <a:rPr lang="ar-SA" sz="1500" b="1" dirty="0" smtClean="0">
                <a:solidFill>
                  <a:schemeClr val="tx1">
                    <a:lumMod val="95000"/>
                    <a:lumOff val="5000"/>
                  </a:schemeClr>
                </a:solidFill>
                <a:latin typeface="+mj-lt"/>
                <a:hlinkClick r:id="rId5" tooltip="علي بن أبي طالب"/>
              </a:rPr>
              <a:t>علي بن أبي طالب</a:t>
            </a:r>
            <a:r>
              <a:rPr lang="ar-SA" sz="1500" b="1" dirty="0" smtClean="0">
                <a:solidFill>
                  <a:schemeClr val="tx1">
                    <a:lumMod val="95000"/>
                    <a:lumOff val="5000"/>
                  </a:schemeClr>
                </a:solidFill>
                <a:latin typeface="+mj-lt"/>
              </a:rPr>
              <a:t> (</a:t>
            </a:r>
            <a:r>
              <a:rPr lang="ar-SA" sz="1500" b="1" dirty="0" smtClean="0">
                <a:solidFill>
                  <a:schemeClr val="tx1">
                    <a:lumMod val="95000"/>
                    <a:lumOff val="5000"/>
                  </a:schemeClr>
                </a:solidFill>
                <a:latin typeface="+mj-lt"/>
                <a:hlinkClick r:id="rId6" tooltip="21"/>
              </a:rPr>
              <a:t>21</a:t>
            </a:r>
            <a:r>
              <a:rPr lang="ar-SA" sz="1500" b="1" dirty="0" smtClean="0">
                <a:solidFill>
                  <a:schemeClr val="tx1">
                    <a:lumMod val="95000"/>
                    <a:lumOff val="5000"/>
                  </a:schemeClr>
                </a:solidFill>
                <a:latin typeface="+mj-lt"/>
              </a:rPr>
              <a:t> ق.هـ. - </a:t>
            </a:r>
            <a:r>
              <a:rPr lang="ar-SA" sz="1500" b="1" dirty="0" smtClean="0">
                <a:solidFill>
                  <a:schemeClr val="tx1">
                    <a:lumMod val="95000"/>
                    <a:lumOff val="5000"/>
                  </a:schemeClr>
                </a:solidFill>
                <a:latin typeface="+mj-lt"/>
                <a:hlinkClick r:id="rId7" tooltip="40"/>
              </a:rPr>
              <a:t>40</a:t>
            </a:r>
            <a:r>
              <a:rPr lang="ar-SA" sz="1500" b="1" dirty="0" smtClean="0">
                <a:solidFill>
                  <a:schemeClr val="tx1">
                    <a:lumMod val="95000"/>
                    <a:lumOff val="5000"/>
                  </a:schemeClr>
                </a:solidFill>
                <a:latin typeface="+mj-lt"/>
              </a:rPr>
              <a:t> هـ). وجعل آنئذ علامة الفتحة نقطة فوق الحرف، وعلامة الكسرة </a:t>
            </a:r>
          </a:p>
          <a:p>
            <a:pPr>
              <a:buNone/>
            </a:pPr>
            <a:r>
              <a:rPr lang="ar-SA" sz="1500" b="1" dirty="0" smtClean="0">
                <a:solidFill>
                  <a:schemeClr val="tx1">
                    <a:lumMod val="95000"/>
                    <a:lumOff val="5000"/>
                  </a:schemeClr>
                </a:solidFill>
                <a:latin typeface="+mj-lt"/>
              </a:rPr>
              <a:t>نقطة أسفله، وعلامة الضمة نقطة بين أجزاء الحرف، وجعل علامة السكون نقطتين. وبعد موت أبي الأسود </a:t>
            </a:r>
          </a:p>
          <a:p>
            <a:pPr>
              <a:buNone/>
            </a:pPr>
            <a:r>
              <a:rPr lang="ar-SA" sz="1500" b="1" dirty="0" smtClean="0">
                <a:solidFill>
                  <a:schemeClr val="tx1">
                    <a:lumMod val="95000"/>
                    <a:lumOff val="5000"/>
                  </a:schemeClr>
                </a:solidFill>
                <a:latin typeface="+mj-lt"/>
              </a:rPr>
              <a:t>الدؤلي بردح من الزمن تابع وسار على منواله بعض العلماء، من بينهم </a:t>
            </a:r>
            <a:r>
              <a:rPr lang="ar-SA" sz="1500" b="1" dirty="0" smtClean="0">
                <a:solidFill>
                  <a:schemeClr val="tx1">
                    <a:lumMod val="95000"/>
                    <a:lumOff val="5000"/>
                  </a:schemeClr>
                </a:solidFill>
                <a:latin typeface="+mj-lt"/>
                <a:hlinkClick r:id="rId8" tooltip="الخليل بن أحمد الفراهيدي"/>
              </a:rPr>
              <a:t>الخليل بن أحمد الفراهيدي</a:t>
            </a:r>
            <a:r>
              <a:rPr lang="ar-SA" sz="1500" b="1" dirty="0" smtClean="0">
                <a:solidFill>
                  <a:schemeClr val="tx1">
                    <a:lumMod val="95000"/>
                    <a:lumOff val="5000"/>
                  </a:schemeClr>
                </a:solidFill>
                <a:latin typeface="+mj-lt"/>
              </a:rPr>
              <a:t> (</a:t>
            </a:r>
            <a:r>
              <a:rPr lang="ar-SA" sz="1500" b="1" dirty="0" smtClean="0">
                <a:solidFill>
                  <a:schemeClr val="tx1">
                    <a:lumMod val="95000"/>
                    <a:lumOff val="5000"/>
                  </a:schemeClr>
                </a:solidFill>
                <a:latin typeface="+mj-lt"/>
                <a:hlinkClick r:id="rId9" tooltip="100"/>
              </a:rPr>
              <a:t>100</a:t>
            </a:r>
            <a:r>
              <a:rPr lang="ar-SA" sz="1500" b="1" dirty="0" smtClean="0">
                <a:solidFill>
                  <a:schemeClr val="tx1">
                    <a:lumMod val="95000"/>
                    <a:lumOff val="5000"/>
                  </a:schemeClr>
                </a:solidFill>
                <a:latin typeface="+mj-lt"/>
              </a:rPr>
              <a:t>-</a:t>
            </a:r>
          </a:p>
          <a:p>
            <a:pPr>
              <a:buNone/>
            </a:pPr>
            <a:r>
              <a:rPr lang="ar-SA" sz="1500" b="1" dirty="0" smtClean="0">
                <a:solidFill>
                  <a:schemeClr val="tx1">
                    <a:lumMod val="95000"/>
                    <a:lumOff val="5000"/>
                  </a:schemeClr>
                </a:solidFill>
                <a:latin typeface="+mj-lt"/>
                <a:hlinkClick r:id="rId10" tooltip="174"/>
              </a:rPr>
              <a:t>174</a:t>
            </a:r>
            <a:r>
              <a:rPr lang="ar-SA" sz="1500" b="1" dirty="0" smtClean="0">
                <a:solidFill>
                  <a:schemeClr val="tx1">
                    <a:lumMod val="95000"/>
                    <a:lumOff val="5000"/>
                  </a:schemeClr>
                </a:solidFill>
                <a:latin typeface="+mj-lt"/>
              </a:rPr>
              <a:t> هـ) الذي كان أول من صنف كتابًا في رسم نقط الحروف وعلاماتها، وهو أول من وضع الهمزة والتشديد </a:t>
            </a:r>
          </a:p>
          <a:p>
            <a:pPr>
              <a:buNone/>
            </a:pPr>
            <a:r>
              <a:rPr lang="ar-SA" sz="1500" b="1" dirty="0" smtClean="0">
                <a:solidFill>
                  <a:schemeClr val="tx1">
                    <a:lumMod val="95000"/>
                    <a:lumOff val="5000"/>
                  </a:schemeClr>
                </a:solidFill>
                <a:latin typeface="+mj-lt"/>
              </a:rPr>
              <a:t>وغيرها من علامات الضبط، ثم دوّن علم النحو ليكون ضابطًا لقراءة القرآن ليقرأ بشكل سليم لا يخل بمعناه.</a:t>
            </a:r>
          </a:p>
          <a:p>
            <a:pPr>
              <a:buNone/>
            </a:pPr>
            <a:r>
              <a:rPr lang="ar-SA" sz="1500" b="1" dirty="0" smtClean="0">
                <a:solidFill>
                  <a:schemeClr val="tx1">
                    <a:lumMod val="95000"/>
                    <a:lumOff val="5000"/>
                  </a:schemeClr>
                </a:solidFill>
                <a:latin typeface="+mj-lt"/>
              </a:rPr>
              <a:t>ثم بعد ذلك مر رسم المصحف في طور التجديد والتحسين على مر العصور، وفي نهاية القرن الهجري الثالث، كان الرسم </a:t>
            </a:r>
          </a:p>
          <a:p>
            <a:pPr>
              <a:buNone/>
            </a:pPr>
            <a:r>
              <a:rPr lang="ar-SA" sz="1500" b="1" dirty="0" smtClean="0">
                <a:solidFill>
                  <a:schemeClr val="tx1">
                    <a:lumMod val="95000"/>
                    <a:lumOff val="5000"/>
                  </a:schemeClr>
                </a:solidFill>
                <a:latin typeface="+mj-lt"/>
              </a:rPr>
              <a:t>القرآني قد بلغ ذروته من الجودة والحسن والضبط، حتى استقر المصحف على الشكل الذي نراه عليه اليوم من الخطوط الجميلة </a:t>
            </a:r>
          </a:p>
          <a:p>
            <a:pPr>
              <a:buNone/>
            </a:pPr>
            <a:r>
              <a:rPr lang="ar-SA" sz="1500" b="1" dirty="0" smtClean="0">
                <a:solidFill>
                  <a:schemeClr val="tx1">
                    <a:lumMod val="95000"/>
                    <a:lumOff val="5000"/>
                  </a:schemeClr>
                </a:solidFill>
                <a:latin typeface="+mj-lt"/>
              </a:rPr>
              <a:t>وابتكار العلامات المميزة التي تعين على تلاوة القرآن تلاوة واضحة جيدة واتباع قواعد </a:t>
            </a:r>
            <a:r>
              <a:rPr lang="ar-SA" sz="1500" b="1" dirty="0" smtClean="0">
                <a:solidFill>
                  <a:schemeClr val="tx1">
                    <a:lumMod val="95000"/>
                    <a:lumOff val="5000"/>
                  </a:schemeClr>
                </a:solidFill>
                <a:latin typeface="+mj-lt"/>
                <a:hlinkClick r:id="rId11" tooltip="تجويد"/>
              </a:rPr>
              <a:t>التجويد</a:t>
            </a:r>
            <a:r>
              <a:rPr lang="ar-SA" sz="1500" b="1" dirty="0" smtClean="0">
                <a:solidFill>
                  <a:schemeClr val="tx1">
                    <a:lumMod val="95000"/>
                    <a:lumOff val="5000"/>
                  </a:schemeClr>
                </a:solidFill>
                <a:latin typeface="+mj-lt"/>
              </a:rPr>
              <a:t>.</a:t>
            </a:r>
          </a:p>
          <a:p>
            <a:endParaRPr lang="ar-SA" sz="1500" dirty="0"/>
          </a:p>
        </p:txBody>
      </p:sp>
      <p:pic>
        <p:nvPicPr>
          <p:cNvPr id="9" name="صورة 8" descr="10977.gif"/>
          <p:cNvPicPr>
            <a:picLocks noChangeAspect="1"/>
          </p:cNvPicPr>
          <p:nvPr/>
        </p:nvPicPr>
        <p:blipFill>
          <a:blip r:embed="rId12" cstate="print"/>
          <a:stretch>
            <a:fillRect/>
          </a:stretch>
        </p:blipFill>
        <p:spPr>
          <a:xfrm>
            <a:off x="7873695" y="304800"/>
            <a:ext cx="355905" cy="439337"/>
          </a:xfrm>
          <a:prstGeom prst="rect">
            <a:avLst/>
          </a:prstGeom>
        </p:spPr>
      </p:pic>
    </p:spTree>
  </p:cSld>
  <p:clrMapOvr>
    <a:masterClrMapping/>
  </p:clrMapOvr>
  <p:transition>
    <p:plus/>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76400" y="381000"/>
            <a:ext cx="6172200" cy="762000"/>
          </a:xfrm>
        </p:spPr>
        <p:txBody>
          <a:bodyPr>
            <a:normAutofit fontScale="90000"/>
          </a:bodyPr>
          <a:lstStyle/>
          <a:p>
            <a:pPr algn="r"/>
            <a:r>
              <a:rPr lang="ar-SA" sz="2400" dirty="0" smtClean="0"/>
              <a:t>حفظ القرآن في عهد النبي محمد</a:t>
            </a:r>
            <a:r>
              <a:rPr lang="ar-SA" sz="2400" b="1" dirty="0" smtClean="0">
                <a:latin typeface="Arabic Typesetting" pitchFamily="66" charset="-78"/>
                <a:cs typeface="Arabic Typesetting" pitchFamily="66" charset="-78"/>
              </a:rPr>
              <a:t> صلى الله عليه وسلم :</a:t>
            </a:r>
            <a:r>
              <a:rPr lang="ar-SA" sz="2800" b="1" dirty="0" smtClean="0"/>
              <a:t/>
            </a:r>
            <a:br>
              <a:rPr lang="ar-SA" sz="2800" b="1" dirty="0" smtClean="0"/>
            </a:br>
            <a:endParaRPr lang="ar-SA" sz="2800" dirty="0"/>
          </a:p>
        </p:txBody>
      </p:sp>
      <p:sp>
        <p:nvSpPr>
          <p:cNvPr id="4" name="عنصر نائب للمحتوى 3"/>
          <p:cNvSpPr>
            <a:spLocks noGrp="1"/>
          </p:cNvSpPr>
          <p:nvPr>
            <p:ph type="body" idx="1"/>
          </p:nvPr>
        </p:nvSpPr>
        <p:spPr>
          <a:xfrm>
            <a:off x="762000" y="1143000"/>
            <a:ext cx="8229600" cy="5486400"/>
          </a:xfrm>
        </p:spPr>
        <p:txBody>
          <a:bodyPr>
            <a:normAutofit fontScale="40000" lnSpcReduction="20000"/>
          </a:bodyPr>
          <a:lstStyle/>
          <a:p>
            <a:r>
              <a:rPr lang="ar-SA" sz="3800" dirty="0" smtClean="0">
                <a:solidFill>
                  <a:schemeClr val="bg1">
                    <a:lumMod val="95000"/>
                    <a:lumOff val="5000"/>
                  </a:schemeClr>
                </a:solidFill>
              </a:rPr>
              <a:t>إن من مميزات الأمة المسلمة أن كتابها قد حفظ عن ظهر قلب على خلاف بقية الأمم السابقة. وقد كان في ذلك سببًا من أسباب   </a:t>
            </a:r>
          </a:p>
          <a:p>
            <a:pPr>
              <a:buNone/>
            </a:pPr>
            <a:r>
              <a:rPr lang="ar-SA" sz="3800" dirty="0" smtClean="0">
                <a:solidFill>
                  <a:schemeClr val="bg1">
                    <a:lumMod val="95000"/>
                    <a:lumOff val="5000"/>
                  </a:schemeClr>
                </a:solidFill>
              </a:rPr>
              <a:t>حفظ القرآن من التحريف والتغيير على مر العصور. وقد كان النبي محمد صلى الله عليه وسلم كثيرًا ما يحث </a:t>
            </a:r>
            <a:r>
              <a:rPr lang="ar-SA" sz="3800" dirty="0" smtClean="0">
                <a:solidFill>
                  <a:schemeClr val="bg1">
                    <a:lumMod val="95000"/>
                    <a:lumOff val="5000"/>
                  </a:schemeClr>
                </a:solidFill>
                <a:hlinkClick r:id="rId2" tooltip="صحابة"/>
              </a:rPr>
              <a:t>الصحابة</a:t>
            </a:r>
            <a:r>
              <a:rPr lang="ar-SA" sz="3800" dirty="0" smtClean="0">
                <a:solidFill>
                  <a:schemeClr val="bg1">
                    <a:lumMod val="95000"/>
                    <a:lumOff val="5000"/>
                  </a:schemeClr>
                </a:solidFill>
              </a:rPr>
              <a:t> على حفظ </a:t>
            </a:r>
          </a:p>
          <a:p>
            <a:pPr>
              <a:buNone/>
            </a:pPr>
            <a:r>
              <a:rPr lang="ar-SA" sz="3800" dirty="0" smtClean="0">
                <a:solidFill>
                  <a:schemeClr val="bg1">
                    <a:lumMod val="95000"/>
                    <a:lumOff val="5000"/>
                  </a:schemeClr>
                </a:solidFill>
              </a:rPr>
              <a:t>القرآن حتى أنه كان يتعاهد كل من يدخل الإسلام ويدفعه إلى أحد المسلمين ليعلمه القرآن. يُروى عن عبادة بن الصامت قال: "كان </a:t>
            </a:r>
          </a:p>
          <a:p>
            <a:pPr>
              <a:buNone/>
            </a:pPr>
            <a:r>
              <a:rPr lang="ar-SA" sz="3800" dirty="0" smtClean="0">
                <a:solidFill>
                  <a:schemeClr val="bg1">
                    <a:lumMod val="95000"/>
                    <a:lumOff val="5000"/>
                  </a:schemeClr>
                </a:solidFill>
              </a:rPr>
              <a:t>رسول الله صلى الله عليه وسلم يُشغَل، فإذا قَدِمَ رجل مهاجر على رسول الله دفعه إلى رجل منا يعلمه القرآن" رواه أحمد. ولقد حفظ </a:t>
            </a:r>
          </a:p>
          <a:p>
            <a:pPr>
              <a:buNone/>
            </a:pPr>
            <a:r>
              <a:rPr lang="ar-SA" sz="3800" dirty="0" smtClean="0">
                <a:solidFill>
                  <a:schemeClr val="bg1">
                    <a:lumMod val="95000"/>
                    <a:lumOff val="5000"/>
                  </a:schemeClr>
                </a:solidFill>
              </a:rPr>
              <a:t>عدد كبير من الصحابة القرآن منهم: الخلفاء الراشدين، وطلحة، وسعد، وابن مسعود وغيرهم من الصحابة.</a:t>
            </a:r>
          </a:p>
          <a:p>
            <a:pPr>
              <a:buNone/>
            </a:pPr>
            <a:r>
              <a:rPr lang="ar-SA" sz="3800" dirty="0" smtClean="0">
                <a:solidFill>
                  <a:schemeClr val="bg1">
                    <a:lumMod val="95000"/>
                    <a:lumOff val="5000"/>
                  </a:schemeClr>
                </a:solidFill>
              </a:rPr>
              <a:t>ثم إن النبي صلى الله عليه وسلم لم يكتف بحفظ الصحابة للقرآن عن ظهر قلب، بل أمرهم أن يكتبوه ويدونوه لحمايته من الضياع </a:t>
            </a:r>
          </a:p>
          <a:p>
            <a:pPr>
              <a:buNone/>
            </a:pPr>
            <a:r>
              <a:rPr lang="ar-SA" sz="3800" dirty="0" smtClean="0">
                <a:solidFill>
                  <a:schemeClr val="bg1">
                    <a:lumMod val="95000"/>
                    <a:lumOff val="5000"/>
                  </a:schemeClr>
                </a:solidFill>
              </a:rPr>
              <a:t>والتغيير. وبذلك تحقق حفظ القرآن في الصدور وفي السطور. وقد ورد في الحديث أن النبي محمدًا أمر في البداية ألا يكتب عنه </a:t>
            </a:r>
          </a:p>
          <a:p>
            <a:pPr>
              <a:buNone/>
            </a:pPr>
            <a:r>
              <a:rPr lang="ar-SA" sz="3800" dirty="0" smtClean="0">
                <a:solidFill>
                  <a:schemeClr val="bg1">
                    <a:lumMod val="95000"/>
                    <a:lumOff val="5000"/>
                  </a:schemeClr>
                </a:solidFill>
              </a:rPr>
              <a:t>الصحابة شيئا إلا القرآن حتى لا يختلط بغيره من الكلام: "لا تكتبوا عني ومن كتب عني غير القرآن فليمحه" (رواه مسلم). قال النووي </a:t>
            </a:r>
          </a:p>
          <a:p>
            <a:pPr>
              <a:buNone/>
            </a:pPr>
            <a:r>
              <a:rPr lang="ar-SA" sz="3800" dirty="0" smtClean="0">
                <a:solidFill>
                  <a:schemeClr val="bg1">
                    <a:lumMod val="95000"/>
                    <a:lumOff val="5000"/>
                  </a:schemeClr>
                </a:solidFill>
              </a:rPr>
              <a:t>تعليقًا على هذا الحديث: "وكان النهي حين خيف اختلاطه بالقرآن، فلما أمن ذلك أذن في كتابته".</a:t>
            </a:r>
          </a:p>
          <a:p>
            <a:pPr>
              <a:buNone/>
            </a:pPr>
            <a:r>
              <a:rPr lang="ar-SA" sz="3800" dirty="0" smtClean="0">
                <a:solidFill>
                  <a:schemeClr val="bg1">
                    <a:lumMod val="95000"/>
                    <a:lumOff val="5000"/>
                  </a:schemeClr>
                </a:solidFill>
              </a:rPr>
              <a:t>وكان صحابة النبي محمد صلى الله عليه وسلم يستعملون في كتابة القرآن ما تيسر لهم وما توفر في بيئتهم من أدوات لذلك، فكانوا </a:t>
            </a:r>
          </a:p>
          <a:p>
            <a:pPr>
              <a:buNone/>
            </a:pPr>
            <a:r>
              <a:rPr lang="ar-SA" sz="3800" dirty="0" smtClean="0">
                <a:solidFill>
                  <a:schemeClr val="bg1">
                    <a:lumMod val="95000"/>
                    <a:lumOff val="5000"/>
                  </a:schemeClr>
                </a:solidFill>
              </a:rPr>
              <a:t>يستعملون الجلود والعظام والألواح والحجارة ونحوها، كأدوات للكتابة. وبقي القرآن مكتوبًا على هذه الأشياء محفوظًا عند النبي محمد </a:t>
            </a:r>
          </a:p>
          <a:p>
            <a:pPr>
              <a:buNone/>
            </a:pPr>
            <a:r>
              <a:rPr lang="ar-SA" sz="3800" dirty="0" smtClean="0">
                <a:solidFill>
                  <a:schemeClr val="bg1">
                    <a:lumMod val="95000"/>
                    <a:lumOff val="5000"/>
                  </a:schemeClr>
                </a:solidFill>
              </a:rPr>
              <a:t>صلى الله عليه وسلم وأصحابه، ولم يجمع في مصحف في عهده.</a:t>
            </a:r>
          </a:p>
          <a:p>
            <a:pPr>
              <a:buNone/>
            </a:pPr>
            <a:r>
              <a:rPr lang="ar-SA" sz="3800" dirty="0" smtClean="0">
                <a:solidFill>
                  <a:schemeClr val="bg1">
                    <a:lumMod val="95000"/>
                    <a:lumOff val="5000"/>
                  </a:schemeClr>
                </a:solidFill>
              </a:rPr>
              <a:t>وكان النبي يأمر الصحابة عند نزول آية من القرآن فيقول: ضعوها في موضع كذا... أي يرشدهم إلى مكان تلك الآية بين الآيات التي </a:t>
            </a:r>
          </a:p>
          <a:p>
            <a:pPr>
              <a:buNone/>
            </a:pPr>
            <a:r>
              <a:rPr lang="ar-SA" sz="3800" dirty="0" smtClean="0">
                <a:solidFill>
                  <a:schemeClr val="bg1">
                    <a:lumMod val="95000"/>
                    <a:lumOff val="5000"/>
                  </a:schemeClr>
                </a:solidFill>
              </a:rPr>
              <a:t>سبقتها. وكان جبريل يراجع القرآن مع النبي صلى الله عليه وسلم في رمضان، وقد راجعه في آخر عام مرتين، ولذلك فإن الصورة </a:t>
            </a:r>
          </a:p>
          <a:p>
            <a:pPr>
              <a:buNone/>
            </a:pPr>
            <a:r>
              <a:rPr lang="ar-SA" sz="3800" dirty="0" smtClean="0">
                <a:solidFill>
                  <a:schemeClr val="bg1">
                    <a:lumMod val="95000"/>
                    <a:lumOff val="5000"/>
                  </a:schemeClr>
                </a:solidFill>
              </a:rPr>
              <a:t>الحالية لترتيب القرآن تتوافق مع المراجعة الأخيرة مع جبريل وهى ما يسميها العلماء (العرضة الأخيرة).</a:t>
            </a:r>
          </a:p>
          <a:p>
            <a:pPr>
              <a:buNone/>
            </a:pPr>
            <a:r>
              <a:rPr lang="ar-SA" sz="3800" dirty="0" smtClean="0">
                <a:solidFill>
                  <a:schemeClr val="bg1">
                    <a:lumMod val="95000"/>
                    <a:lumOff val="5000"/>
                  </a:schemeClr>
                </a:solidFill>
              </a:rPr>
              <a:t>أما عن حكمة عدم جمعه في كتاب واحد في عهد النبي صلى الله عليه وسلم، فقد قال العلماء في ذلك:</a:t>
            </a:r>
          </a:p>
          <a:p>
            <a:pPr>
              <a:buNone/>
            </a:pPr>
            <a:r>
              <a:rPr lang="ar-SA" sz="3800" dirty="0" smtClean="0">
                <a:solidFill>
                  <a:schemeClr val="bg1">
                    <a:lumMod val="95000"/>
                    <a:lumOff val="5000"/>
                  </a:schemeClr>
                </a:solidFill>
              </a:rPr>
              <a:t>أنه لم يوجد داع من جمعه في مصحف واحد كما على عهد الخلافة بعد وفاة النبي صلى الله عليه وسلم.</a:t>
            </a:r>
          </a:p>
          <a:p>
            <a:pPr>
              <a:buNone/>
            </a:pPr>
            <a:r>
              <a:rPr lang="ar-SA" sz="3800" dirty="0" smtClean="0">
                <a:solidFill>
                  <a:schemeClr val="bg1">
                    <a:lumMod val="95000"/>
                    <a:lumOff val="5000"/>
                  </a:schemeClr>
                </a:solidFill>
              </a:rPr>
              <a:t>أن القرآن نزل مفرقًا على فترات مختلفة، ولم ينزل بترتيب المصحف، ثم إن بعض الآيات نزلت ناسخة لما قبلها. ولو جمع القرآن </a:t>
            </a:r>
          </a:p>
          <a:p>
            <a:pPr>
              <a:buNone/>
            </a:pPr>
            <a:r>
              <a:rPr lang="ar-SA" sz="3800" dirty="0" smtClean="0">
                <a:solidFill>
                  <a:schemeClr val="bg1">
                    <a:lumMod val="95000"/>
                    <a:lumOff val="5000"/>
                  </a:schemeClr>
                </a:solidFill>
              </a:rPr>
              <a:t>على عهد النبي صلى الله عليه وسلم في مصحف واحد لكان وجب تغير المصاحف كلها كلما نزلت آية أو سورة.</a:t>
            </a:r>
          </a:p>
          <a:p>
            <a:endParaRPr lang="ar-SA" dirty="0">
              <a:solidFill>
                <a:schemeClr val="tx1">
                  <a:lumMod val="95000"/>
                  <a:lumOff val="5000"/>
                </a:schemeClr>
              </a:solidFill>
            </a:endParaRPr>
          </a:p>
        </p:txBody>
      </p:sp>
      <p:pic>
        <p:nvPicPr>
          <p:cNvPr id="6" name="صورة 5" descr="250px-Quran_cover.jpg"/>
          <p:cNvPicPr>
            <a:picLocks noChangeAspect="1"/>
          </p:cNvPicPr>
          <p:nvPr/>
        </p:nvPicPr>
        <p:blipFill>
          <a:blip r:embed="rId3" cstate="print"/>
          <a:stretch>
            <a:fillRect/>
          </a:stretch>
        </p:blipFill>
        <p:spPr>
          <a:xfrm>
            <a:off x="7924800" y="304800"/>
            <a:ext cx="558530" cy="420014"/>
          </a:xfrm>
          <a:prstGeom prst="rect">
            <a:avLst/>
          </a:prstGeom>
        </p:spPr>
      </p:pic>
    </p:spTree>
  </p:cSld>
  <p:clrMapOvr>
    <a:masterClrMapping/>
  </p:clrMapOvr>
  <p:transition>
    <p:split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304800"/>
            <a:ext cx="7467600" cy="914400"/>
          </a:xfrm>
        </p:spPr>
        <p:txBody>
          <a:bodyPr>
            <a:normAutofit fontScale="90000"/>
          </a:bodyPr>
          <a:lstStyle/>
          <a:p>
            <a:pPr algn="r"/>
            <a:r>
              <a:rPr lang="ar-SA" sz="2200" b="1" dirty="0" smtClean="0"/>
              <a:t>جمع المصحف في عهد أبي بكر الصديق </a:t>
            </a:r>
            <a:r>
              <a:rPr lang="ar-SA" sz="2700" b="1" dirty="0" smtClean="0">
                <a:latin typeface="Arabic Typesetting" pitchFamily="66" charset="-78"/>
                <a:cs typeface="Arabic Typesetting" pitchFamily="66" charset="-78"/>
              </a:rPr>
              <a:t>رضي الله عنه :</a:t>
            </a:r>
            <a:r>
              <a:rPr lang="ar-SA" sz="3200" b="1" dirty="0" smtClean="0"/>
              <a:t/>
            </a:r>
            <a:br>
              <a:rPr lang="ar-SA" sz="3200" b="1" dirty="0" smtClean="0"/>
            </a:br>
            <a:endParaRPr lang="ar-SA" dirty="0"/>
          </a:p>
        </p:txBody>
      </p:sp>
      <p:sp>
        <p:nvSpPr>
          <p:cNvPr id="3" name="عنصر نائب للمحتوى 2"/>
          <p:cNvSpPr>
            <a:spLocks noGrp="1"/>
          </p:cNvSpPr>
          <p:nvPr>
            <p:ph sz="quarter" idx="1"/>
          </p:nvPr>
        </p:nvSpPr>
        <p:spPr>
          <a:xfrm>
            <a:off x="304800" y="1143000"/>
            <a:ext cx="8305800" cy="4038600"/>
          </a:xfrm>
        </p:spPr>
        <p:txBody>
          <a:bodyPr>
            <a:normAutofit fontScale="55000" lnSpcReduction="20000"/>
          </a:bodyPr>
          <a:lstStyle/>
          <a:p>
            <a:pPr>
              <a:buNone/>
            </a:pPr>
            <a:r>
              <a:rPr lang="ar-SA" sz="2800" b="1" dirty="0" smtClean="0"/>
              <a:t>أما جمع القرآن في مصحف واحد فقد تمت للمرة الأولى في عهد الخليفة </a:t>
            </a:r>
            <a:r>
              <a:rPr lang="ar-SA" sz="2800" b="1" dirty="0" smtClean="0">
                <a:hlinkClick r:id="rId2" tooltip="أبو بكر"/>
              </a:rPr>
              <a:t>أبى بكر الصديق</a:t>
            </a:r>
            <a:r>
              <a:rPr lang="ar-SA" sz="2800" b="1" dirty="0" smtClean="0"/>
              <a:t> بعد أن توفي النبي محمد بعام. فبعد غزوة </a:t>
            </a:r>
          </a:p>
          <a:p>
            <a:pPr>
              <a:buNone/>
            </a:pPr>
            <a:r>
              <a:rPr lang="ar-SA" sz="2800" b="1" dirty="0" smtClean="0"/>
              <a:t>اليمامة التي قتل فيها الكثير من الصحابة وكان معظمهم من حُفاظ القرآن، جاء </a:t>
            </a:r>
            <a:r>
              <a:rPr lang="ar-SA" sz="2800" b="1" dirty="0" smtClean="0">
                <a:hlinkClick r:id="rId3" tooltip="عمر بن الخطاب"/>
              </a:rPr>
              <a:t>عمر بن الخطاب</a:t>
            </a:r>
            <a:r>
              <a:rPr lang="ar-SA" sz="2800" b="1" dirty="0" smtClean="0"/>
              <a:t> إلى أبي بكر الصديق وطلب منه أن يجمع </a:t>
            </a:r>
          </a:p>
          <a:p>
            <a:pPr>
              <a:buNone/>
            </a:pPr>
            <a:r>
              <a:rPr lang="ar-SA" sz="2800" b="1" dirty="0" smtClean="0"/>
              <a:t>القرآن في مكان واحد حتى لا يضيع بعد وفاة الحُفاظ.فكلف أبو بكر الصحابي </a:t>
            </a:r>
            <a:r>
              <a:rPr lang="ar-SA" sz="2800" b="1" dirty="0" smtClean="0">
                <a:hlinkClick r:id="rId4" tooltip="زيد بن ثابت"/>
              </a:rPr>
              <a:t>زيد بن ثابت</a:t>
            </a:r>
            <a:r>
              <a:rPr lang="ar-SA" sz="2800" b="1" dirty="0" smtClean="0"/>
              <a:t> لما رأى في زيد من الصفات التي تؤهله لمثل </a:t>
            </a:r>
          </a:p>
          <a:p>
            <a:pPr>
              <a:buNone/>
            </a:pPr>
            <a:r>
              <a:rPr lang="ar-SA" sz="2800" b="1" dirty="0" smtClean="0"/>
              <a:t>هذه الوظيفة ومنها كونه من حفاظ القرآن ومن كُتّابه على عهد النبي محمد وقد شهد زيد مع النبي العرضة الأخيرة للقرآن في ختام </a:t>
            </a:r>
          </a:p>
          <a:p>
            <a:pPr>
              <a:buNone/>
            </a:pPr>
            <a:r>
              <a:rPr lang="ar-SA" sz="2800" b="1" dirty="0" smtClean="0"/>
              <a:t>حياته. ثم إن زيداً قد عُرف بذكائه وشدة ورعه وأمانته وكمال خلقه.روى البخاري في صحيحة عن زيد أنه قال: أرسل إليَّ أبى بكر بعد </a:t>
            </a:r>
          </a:p>
          <a:p>
            <a:pPr>
              <a:buNone/>
            </a:pPr>
            <a:r>
              <a:rPr lang="ar-SA" sz="2800" b="1" dirty="0" smtClean="0"/>
              <a:t>مقتل أهل اليمامة وعنده عمر، فقال أبو بكر: إن عمر أتاني فقال: إن القتل قد استحرَّ - أي اشتد وكثر – يوم اليمامة بالناس، وإني أخشى </a:t>
            </a:r>
          </a:p>
          <a:p>
            <a:pPr>
              <a:buNone/>
            </a:pPr>
            <a:r>
              <a:rPr lang="ar-SA" sz="2800" b="1" dirty="0" smtClean="0"/>
              <a:t>أن يستحرَّ القتل بالقُرّاء في المواطن، فيذهب كثير من القرآن، إلا إن تجمعوه، وإني لأرى أن تجمع القرآن، قال أبو بكر: قلت لعمر كيف </a:t>
            </a:r>
          </a:p>
          <a:p>
            <a:pPr>
              <a:buNone/>
            </a:pPr>
            <a:r>
              <a:rPr lang="ar-SA" sz="2800" b="1" dirty="0" smtClean="0"/>
              <a:t>أفعل شيئا لم يفعله رسول الله ؟ فقال عمر: هو والله خير، فلم يزل عمر يراجعني فيه حتى شرح الله صدري، ورأيت الذي رأى عمر. قال </a:t>
            </a:r>
          </a:p>
          <a:p>
            <a:pPr>
              <a:buNone/>
            </a:pPr>
            <a:r>
              <a:rPr lang="ar-SA" sz="2800" b="1" dirty="0" smtClean="0"/>
              <a:t>زيد: وعمر عنده جالس لا يتكلم، فقال أبو بكر: إنك رجل شاب عاقل ولا نتهمك، كنت تكتب الوحي لرسول الله، فتَتَبع القرآن فاجمعه. فو الله </a:t>
            </a:r>
          </a:p>
          <a:p>
            <a:pPr>
              <a:buNone/>
            </a:pPr>
            <a:r>
              <a:rPr lang="ar-SA" sz="2800" b="1" dirty="0" smtClean="0"/>
              <a:t>لو كلفني نقل جبل من الجبال ما كان أثقل علي مما أمرني به من جمع القرآن، قلت: كيف تفعلان شيئا لم يفعله النبي ؟ فقال أبو بكر: هو </a:t>
            </a:r>
          </a:p>
          <a:p>
            <a:pPr>
              <a:buNone/>
            </a:pPr>
            <a:r>
              <a:rPr lang="ar-SA" sz="2800" b="1" dirty="0" smtClean="0"/>
              <a:t>والله خير، فلم أزل أراجعه حتى شرح الله صدري للذي شرح الله له صدر أبي بكر وعمر، فقمت فتتبعت القرآن أجمعه من الرقاع والأكتاف </a:t>
            </a:r>
          </a:p>
          <a:p>
            <a:pPr>
              <a:buNone/>
            </a:pPr>
            <a:r>
              <a:rPr lang="ar-SA" sz="2800" b="1" dirty="0" err="1" smtClean="0"/>
              <a:t>والعُسب</a:t>
            </a:r>
            <a:r>
              <a:rPr lang="ar-SA" sz="2800" b="1" dirty="0" smtClean="0"/>
              <a:t> وصدور الرجال…وكانت الصحف التي جُمع فيها القرآن عند أبي بكر حتى توفاه الله، ثم عند عمر حتى توفاه الله، ثم عند حفصة </a:t>
            </a:r>
          </a:p>
          <a:p>
            <a:pPr>
              <a:buNone/>
            </a:pPr>
            <a:r>
              <a:rPr lang="ar-SA" sz="2800" b="1" dirty="0" smtClean="0"/>
              <a:t>بنت عمر. </a:t>
            </a:r>
            <a:endParaRPr lang="ar-SA" dirty="0"/>
          </a:p>
        </p:txBody>
      </p:sp>
      <p:pic>
        <p:nvPicPr>
          <p:cNvPr id="4" name="صورة 3" descr="250px-Quran_cover.jpg"/>
          <p:cNvPicPr>
            <a:picLocks noChangeAspect="1"/>
          </p:cNvPicPr>
          <p:nvPr/>
        </p:nvPicPr>
        <p:blipFill>
          <a:blip r:embed="rId5" cstate="print"/>
          <a:stretch>
            <a:fillRect/>
          </a:stretch>
        </p:blipFill>
        <p:spPr>
          <a:xfrm>
            <a:off x="304800" y="4953000"/>
            <a:ext cx="2362200" cy="17763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صورة 5" descr="250px-Quran_cover.jpg"/>
          <p:cNvPicPr>
            <a:picLocks noChangeAspect="1"/>
          </p:cNvPicPr>
          <p:nvPr/>
        </p:nvPicPr>
        <p:blipFill>
          <a:blip r:embed="rId6" cstate="print"/>
          <a:stretch>
            <a:fillRect/>
          </a:stretch>
        </p:blipFill>
        <p:spPr>
          <a:xfrm>
            <a:off x="8001000" y="381000"/>
            <a:ext cx="520700" cy="391566"/>
          </a:xfrm>
          <a:prstGeom prst="rect">
            <a:avLst/>
          </a:prstGeom>
        </p:spPr>
      </p:pic>
    </p:spTree>
  </p:cSld>
  <p:clrMapOvr>
    <a:masterClrMapping/>
  </p:clrMapOvr>
  <p:transition>
    <p:zoom dir="in"/>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533400"/>
            <a:ext cx="7696200" cy="609600"/>
          </a:xfrm>
        </p:spPr>
        <p:txBody>
          <a:bodyPr>
            <a:normAutofit fontScale="90000"/>
          </a:bodyPr>
          <a:lstStyle/>
          <a:p>
            <a:pPr algn="r"/>
            <a:r>
              <a:rPr lang="ar-SA" sz="2200" b="1" dirty="0" smtClean="0"/>
              <a:t>نسخ المصحف في عهد عثمان </a:t>
            </a:r>
            <a:r>
              <a:rPr lang="ar-SA" sz="2700" b="1" dirty="0" smtClean="0">
                <a:latin typeface="Arabic Typesetting" pitchFamily="66" charset="-78"/>
                <a:cs typeface="Arabic Typesetting" pitchFamily="66" charset="-78"/>
              </a:rPr>
              <a:t>رضي الله عنه </a:t>
            </a:r>
            <a:r>
              <a:rPr lang="ar-SA" sz="2700" b="1" dirty="0" smtClean="0"/>
              <a:t>:</a:t>
            </a:r>
            <a:r>
              <a:rPr lang="ar-SA" b="1" dirty="0" smtClean="0"/>
              <a:t/>
            </a:r>
            <a:br>
              <a:rPr lang="ar-SA" b="1" dirty="0" smtClean="0"/>
            </a:br>
            <a:endParaRPr lang="ar-SA" dirty="0"/>
          </a:p>
        </p:txBody>
      </p:sp>
      <p:sp>
        <p:nvSpPr>
          <p:cNvPr id="3" name="عنصر نائب للمحتوى 2"/>
          <p:cNvSpPr>
            <a:spLocks noGrp="1"/>
          </p:cNvSpPr>
          <p:nvPr>
            <p:ph sz="quarter" idx="1"/>
          </p:nvPr>
        </p:nvSpPr>
        <p:spPr>
          <a:xfrm>
            <a:off x="228600" y="1066800"/>
            <a:ext cx="8001000" cy="5410200"/>
          </a:xfrm>
        </p:spPr>
        <p:txBody>
          <a:bodyPr>
            <a:normAutofit fontScale="62500" lnSpcReduction="20000"/>
          </a:bodyPr>
          <a:lstStyle/>
          <a:p>
            <a:pPr>
              <a:buNone/>
            </a:pPr>
            <a:r>
              <a:rPr lang="ar-SA" b="1" dirty="0" smtClean="0"/>
              <a:t>وبقي القرآن على ما هو عليه في عهد أبي بكر إلى عهد عثمان. إلا أن القرآن كان قد نزل على النبي محمد على سبعة أحرف </a:t>
            </a:r>
          </a:p>
          <a:p>
            <a:pPr>
              <a:buNone/>
            </a:pPr>
            <a:r>
              <a:rPr lang="ar-SA" b="1" dirty="0" smtClean="0"/>
              <a:t>(أي بسبعة لهجات) ليسهل على القبائل فهمه واستيعابه.</a:t>
            </a:r>
          </a:p>
          <a:p>
            <a:pPr>
              <a:buNone/>
            </a:pPr>
            <a:r>
              <a:rPr lang="ar-SA" b="1" dirty="0" smtClean="0"/>
              <a:t>ثم في سنة 25 هجرية، وفي خلافة </a:t>
            </a:r>
            <a:r>
              <a:rPr lang="ar-SA" b="1" dirty="0" smtClean="0">
                <a:hlinkClick r:id="rId2" tooltip="عثمان بن عفان"/>
              </a:rPr>
              <a:t>عثمان بن عفان</a:t>
            </a:r>
            <a:r>
              <a:rPr lang="ar-SA" b="1" dirty="0" smtClean="0"/>
              <a:t>، رأى الصحابة أنه بعد الفتوحات الإسلامية ودخول غير العرب في </a:t>
            </a:r>
          </a:p>
          <a:p>
            <a:pPr>
              <a:buNone/>
            </a:pPr>
            <a:r>
              <a:rPr lang="ar-SA" b="1" dirty="0" smtClean="0"/>
              <a:t>الإسلام، بدأ أهل العراق والشام وبعض الأمصار بالاختلاف حول القراءة الصحيحة للقرآن فكان يُكفّر بعضهم بعضًا.</a:t>
            </a:r>
          </a:p>
          <a:p>
            <a:pPr>
              <a:buNone/>
            </a:pPr>
            <a:r>
              <a:rPr lang="ar-SA" b="1" dirty="0" smtClean="0"/>
              <a:t>فقد كانت اللغة العربية تكتب بدون نقاط تميز الحروف، فمثلا حروف (ب ت ث ن) بدون النقاط لا يمكن تمييزها عن بعضها </a:t>
            </a:r>
          </a:p>
          <a:p>
            <a:pPr>
              <a:buNone/>
            </a:pPr>
            <a:r>
              <a:rPr lang="ar-SA" b="1" dirty="0" smtClean="0"/>
              <a:t>البعض وكذلك (ج ح خ) (د ذ) (ر ز) (س ش) (ص ض) (ط ظ) (ع غ) (ف ق). فقد كان العرب -بحكم أنها لغتهم- يمكنهم </a:t>
            </a:r>
          </a:p>
          <a:p>
            <a:pPr>
              <a:buNone/>
            </a:pPr>
            <a:r>
              <a:rPr lang="ar-SA" b="1" dirty="0" smtClean="0"/>
              <a:t>التفريق بينها من سياق الكلام، في حين أن غير العرب الذين دخلوا الإسلام لا يمكنهم التفريق بينها كما يحسنه العرب، ومن </a:t>
            </a:r>
          </a:p>
          <a:p>
            <a:pPr>
              <a:buNone/>
            </a:pPr>
            <a:r>
              <a:rPr lang="ar-SA" b="1" dirty="0" smtClean="0"/>
              <a:t>هنا جاء الإختلاف. كذلك لم يكن هناك علامات للتشكيل لتمييز المرفوع عن المنصوب أو المجرور.</a:t>
            </a:r>
          </a:p>
          <a:p>
            <a:pPr>
              <a:buNone/>
            </a:pPr>
            <a:r>
              <a:rPr lang="ar-SA" b="1" dirty="0" smtClean="0"/>
              <a:t>فقام عثمان بتشكيل لجنة من كَتَبَة الوحي أيام رسول الله محمد لنسخ القرآن من تلك النسخة التي تم جمعها في عهد الخليفة أبى </a:t>
            </a:r>
          </a:p>
          <a:p>
            <a:pPr>
              <a:buNone/>
            </a:pPr>
            <a:r>
              <a:rPr lang="ar-SA" b="1" dirty="0" smtClean="0"/>
              <a:t>بكر والتي كانت موجودة في بيت السيدة حفصة (زوجة النبى محمد وبنت الخليفة عمر بن الخطاب) وأمرهم بعمل نسخ مدققة </a:t>
            </a:r>
          </a:p>
          <a:p>
            <a:pPr>
              <a:buNone/>
            </a:pPr>
            <a:r>
              <a:rPr lang="ar-SA" b="1" dirty="0" smtClean="0"/>
              <a:t>على أساس القراءة الثابتة والمتواترة عن الرسول وهي قراءة أهل مكة.</a:t>
            </a:r>
          </a:p>
          <a:p>
            <a:pPr>
              <a:buNone/>
            </a:pPr>
            <a:r>
              <a:rPr lang="ar-SA" b="1" dirty="0" smtClean="0"/>
              <a:t>عن </a:t>
            </a:r>
            <a:r>
              <a:rPr lang="ar-SA" b="1" dirty="0" smtClean="0">
                <a:hlinkClick r:id="rId3" tooltip="أنس بن مالك"/>
              </a:rPr>
              <a:t>أنس بن مالك</a:t>
            </a:r>
            <a:r>
              <a:rPr lang="ar-SA" b="1" dirty="0" smtClean="0"/>
              <a:t>: أن حُذيفة بن اليمان قَدِم عَلى عثمان، وكان </a:t>
            </a:r>
            <a:r>
              <a:rPr lang="ar-SA" b="1" dirty="0" err="1" smtClean="0"/>
              <a:t>يغازي</a:t>
            </a:r>
            <a:r>
              <a:rPr lang="ar-SA" b="1" dirty="0" smtClean="0"/>
              <a:t> أهل الشام في فتح أرمينية وأذربيجان مع </a:t>
            </a:r>
          </a:p>
          <a:p>
            <a:pPr>
              <a:buNone/>
            </a:pPr>
            <a:r>
              <a:rPr lang="ar-SA" b="1" dirty="0" smtClean="0"/>
              <a:t>أهل </a:t>
            </a:r>
            <a:r>
              <a:rPr lang="ar-SA" b="1" dirty="0" smtClean="0">
                <a:hlinkClick r:id="rId4" tooltip="العراق"/>
              </a:rPr>
              <a:t>العراق</a:t>
            </a:r>
            <a:r>
              <a:rPr lang="ar-SA" b="1" dirty="0" smtClean="0"/>
              <a:t> فأفزع حذيفة اختلافهم في القراءة، فقال لعثمان: أدرك الأمة قبل أن يختلفوا اختلاف اليهود والنصارى. فأرسل </a:t>
            </a:r>
          </a:p>
          <a:p>
            <a:pPr>
              <a:buNone/>
            </a:pPr>
            <a:r>
              <a:rPr lang="ar-SA" b="1" dirty="0" smtClean="0"/>
              <a:t>إلى حفصة: أن أرسلي إلينا الصحف ننسخها في المصاحف، ثم نردها إليك، فأرسلت بها حفصة إلى عثمان، فأمر زيد بن </a:t>
            </a:r>
          </a:p>
          <a:p>
            <a:pPr>
              <a:buNone/>
            </a:pPr>
            <a:r>
              <a:rPr lang="ar-SA" b="1" dirty="0" smtClean="0"/>
              <a:t>ثابت، وعبد الله بن الزبير، وسعيد بن العاص، وعبد الرحمن بن الحارث بن هشام، فنسخوها في المصاحف. وقال عثمان </a:t>
            </a:r>
          </a:p>
          <a:p>
            <a:pPr>
              <a:buNone/>
            </a:pPr>
            <a:r>
              <a:rPr lang="ar-SA" b="1" dirty="0" smtClean="0"/>
              <a:t>للرهط القرشيين الثلاثة: إذا اختلفتم أنتم وزيد بن ثابت في شيء من القرآن، فاكتبوه بلسان قريش، فإنه إنما نزل بلسانهم، </a:t>
            </a:r>
          </a:p>
          <a:p>
            <a:pPr>
              <a:buNone/>
            </a:pPr>
            <a:r>
              <a:rPr lang="ar-SA" b="1" dirty="0" smtClean="0"/>
              <a:t>ففعلوا، حتى إذا نسخوا الصحف في المصاحف رد عثمان الصحف إلى حفصة، وأرسل إلى كل أفق بمصحف مما نسخوا، </a:t>
            </a:r>
          </a:p>
          <a:p>
            <a:pPr>
              <a:buNone/>
            </a:pPr>
            <a:r>
              <a:rPr lang="ar-SA" b="1" dirty="0" smtClean="0"/>
              <a:t>وأمر بما سواه من القرآن في كل صحيفة ومصحف أن يحرق. (رواه البخاري).</a:t>
            </a:r>
          </a:p>
          <a:p>
            <a:pPr>
              <a:buNone/>
            </a:pPr>
            <a:r>
              <a:rPr lang="ar-SA" b="1" dirty="0" smtClean="0"/>
              <a:t>وسمِّي هذا المصحف بمصحف عثمان أو المصحف الإمام، ولم يبق سوى هذا المصحف منذ عهده. وهي النسخة التي تطبع </a:t>
            </a:r>
          </a:p>
          <a:p>
            <a:pPr>
              <a:buNone/>
            </a:pPr>
            <a:r>
              <a:rPr lang="ar-SA" b="1" dirty="0" smtClean="0"/>
              <a:t>حاليا بالرسم العثماني في كل أنحاء العالم الإسلامي.</a:t>
            </a:r>
          </a:p>
          <a:p>
            <a:endParaRPr lang="ar-SA" dirty="0"/>
          </a:p>
        </p:txBody>
      </p:sp>
      <p:pic>
        <p:nvPicPr>
          <p:cNvPr id="4" name="صورة 3" descr="250px-Quran_cover.jpg"/>
          <p:cNvPicPr>
            <a:picLocks noChangeAspect="1"/>
          </p:cNvPicPr>
          <p:nvPr/>
        </p:nvPicPr>
        <p:blipFill>
          <a:blip r:embed="rId5" cstate="print"/>
          <a:stretch>
            <a:fillRect/>
          </a:stretch>
        </p:blipFill>
        <p:spPr>
          <a:xfrm>
            <a:off x="7924800" y="304800"/>
            <a:ext cx="506649" cy="381000"/>
          </a:xfrm>
          <a:prstGeom prst="rect">
            <a:avLst/>
          </a:prstGeom>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495800" y="228600"/>
            <a:ext cx="3962400" cy="685800"/>
          </a:xfrm>
        </p:spPr>
        <p:txBody>
          <a:bodyPr>
            <a:normAutofit/>
          </a:bodyPr>
          <a:lstStyle/>
          <a:p>
            <a:pPr algn="r"/>
            <a:r>
              <a:rPr lang="ar-SA" dirty="0" smtClean="0"/>
              <a:t>"رسم المصحف ونقطه" </a:t>
            </a:r>
            <a:endParaRPr lang="ar-SA" dirty="0"/>
          </a:p>
        </p:txBody>
      </p:sp>
      <p:sp>
        <p:nvSpPr>
          <p:cNvPr id="3" name="عنصر نائب للنص 2"/>
          <p:cNvSpPr>
            <a:spLocks noGrp="1"/>
          </p:cNvSpPr>
          <p:nvPr>
            <p:ph type="body" idx="1"/>
          </p:nvPr>
        </p:nvSpPr>
        <p:spPr>
          <a:xfrm>
            <a:off x="457200" y="838200"/>
            <a:ext cx="8458200" cy="6019800"/>
          </a:xfrm>
        </p:spPr>
        <p:txBody>
          <a:bodyPr>
            <a:noAutofit/>
          </a:bodyPr>
          <a:lstStyle/>
          <a:p>
            <a:r>
              <a:rPr lang="ar-SA" sz="1600" dirty="0" smtClean="0">
                <a:solidFill>
                  <a:schemeClr val="bg1">
                    <a:lumMod val="95000"/>
                    <a:lumOff val="5000"/>
                  </a:schemeClr>
                </a:solidFill>
              </a:rPr>
              <a:t/>
            </a:r>
            <a:br>
              <a:rPr lang="ar-SA" sz="1600" dirty="0" smtClean="0">
                <a:solidFill>
                  <a:schemeClr val="bg1">
                    <a:lumMod val="95000"/>
                    <a:lumOff val="5000"/>
                  </a:schemeClr>
                </a:solidFill>
              </a:rPr>
            </a:br>
            <a:r>
              <a:rPr lang="ar-SA" sz="1600" dirty="0" smtClean="0">
                <a:solidFill>
                  <a:schemeClr val="bg1">
                    <a:lumMod val="95000"/>
                    <a:lumOff val="5000"/>
                  </a:schemeClr>
                </a:solidFill>
              </a:rPr>
              <a:t>يأتي كتاب "رسم المصحف ونقطه" للدكتور "عبد الحي الفرماوي" جامعاً لكل ما أثير حول هذه المسألة من نقاش بأسلوب علمي بعيد عن لغة الخطابة والتهويش، يقرع الحجة بالحجة، ويدفع الشبهة بالبرهان، ويجلي غوامض هذه المسألة، وذلك عبر اعتماده لمنهج محدد في معالجة المسألة، حيث قام بتقسيم بحثه إلى أبواب ثلاثة مع مدخل إليه، وخاتمة له، ثم كشافات ستة لمحتوياته. </a:t>
            </a:r>
            <a:br>
              <a:rPr lang="ar-SA" sz="1600" dirty="0" smtClean="0">
                <a:solidFill>
                  <a:schemeClr val="bg1">
                    <a:lumMod val="95000"/>
                    <a:lumOff val="5000"/>
                  </a:schemeClr>
                </a:solidFill>
              </a:rPr>
            </a:br>
            <a:r>
              <a:rPr lang="ar-SA" sz="1600" dirty="0" smtClean="0">
                <a:solidFill>
                  <a:schemeClr val="bg1">
                    <a:lumMod val="95000"/>
                    <a:lumOff val="5000"/>
                  </a:schemeClr>
                </a:solidFill>
              </a:rPr>
              <a:t/>
            </a:r>
            <a:br>
              <a:rPr lang="ar-SA" sz="1600" dirty="0" smtClean="0">
                <a:solidFill>
                  <a:schemeClr val="bg1">
                    <a:lumMod val="95000"/>
                    <a:lumOff val="5000"/>
                  </a:schemeClr>
                </a:solidFill>
              </a:rPr>
            </a:br>
            <a:r>
              <a:rPr lang="ar-SA" sz="1600" dirty="0" smtClean="0">
                <a:solidFill>
                  <a:schemeClr val="bg1">
                    <a:lumMod val="95000"/>
                    <a:lumOff val="5000"/>
                  </a:schemeClr>
                </a:solidFill>
              </a:rPr>
              <a:t>في المدخل تناول "حال الكتابة العربية قبل الإسلام، وإبان ظهوره" وخلص في هذه المباحث إلى أن الكتاب كانت شائعة في هذا الحين بين العرب لدرجة وجود المتعلمين والمعلمين، بأعداد كبيرة، تمكن معها بعضهم من إجادة الكتابة والتخصص في فنونها، وأيضاً بعض النساء للكتابة درجة تمكن فيها من تعليمها لغيرهم. </a:t>
            </a:r>
            <a:br>
              <a:rPr lang="ar-SA" sz="1600" dirty="0" smtClean="0">
                <a:solidFill>
                  <a:schemeClr val="bg1">
                    <a:lumMod val="95000"/>
                    <a:lumOff val="5000"/>
                  </a:schemeClr>
                </a:solidFill>
              </a:rPr>
            </a:br>
            <a:r>
              <a:rPr lang="ar-SA" sz="1600" dirty="0" smtClean="0">
                <a:solidFill>
                  <a:schemeClr val="bg1">
                    <a:lumMod val="95000"/>
                    <a:lumOff val="5000"/>
                  </a:schemeClr>
                </a:solidFill>
              </a:rPr>
              <a:t/>
            </a:r>
            <a:br>
              <a:rPr lang="ar-SA" sz="1600" dirty="0" smtClean="0">
                <a:solidFill>
                  <a:schemeClr val="bg1">
                    <a:lumMod val="95000"/>
                    <a:lumOff val="5000"/>
                  </a:schemeClr>
                </a:solidFill>
              </a:rPr>
            </a:br>
            <a:r>
              <a:rPr lang="ar-SA" sz="1600" dirty="0" smtClean="0">
                <a:solidFill>
                  <a:schemeClr val="bg1">
                    <a:lumMod val="95000"/>
                    <a:lumOff val="5000"/>
                  </a:schemeClr>
                </a:solidFill>
              </a:rPr>
              <a:t>كما وخلص إلى أن الإسلام، حينما أشرقت شمسه على الجزيرة العربية حارب فيما حارب من العرب أميتهم"، وعمل جاهداً على استئصالها من قانون صفاتهم، لكي يؤهلهم للجهاد الأكبر، الذي لا تسير هذه الصفة في قافلته، وهو الجهاد الأكبر، الذي لا تسير هذه الصفة في قافلته، وهو الجهاد الفكري في سبيل نشر الدعوة الكبرى، التي غيرت، وسوف تغير كل ملامح الجزيرة، ومنها هذه الصفة التي تتنافى وعالمية الدعوة الإسلامية، إن هي ظلت بهم لاصقة. </a:t>
            </a:r>
            <a:br>
              <a:rPr lang="ar-SA" sz="1600" dirty="0" smtClean="0">
                <a:solidFill>
                  <a:schemeClr val="bg1">
                    <a:lumMod val="95000"/>
                    <a:lumOff val="5000"/>
                  </a:schemeClr>
                </a:solidFill>
              </a:rPr>
            </a:br>
            <a:r>
              <a:rPr lang="ar-SA" sz="1600" dirty="0" smtClean="0">
                <a:solidFill>
                  <a:schemeClr val="bg1">
                    <a:lumMod val="95000"/>
                    <a:lumOff val="5000"/>
                  </a:schemeClr>
                </a:solidFill>
              </a:rPr>
              <a:t/>
            </a:r>
            <a:br>
              <a:rPr lang="ar-SA" sz="1600" dirty="0" smtClean="0">
                <a:solidFill>
                  <a:schemeClr val="bg1">
                    <a:lumMod val="95000"/>
                    <a:lumOff val="5000"/>
                  </a:schemeClr>
                </a:solidFill>
              </a:rPr>
            </a:br>
            <a:r>
              <a:rPr lang="ar-SA" sz="1600" dirty="0" smtClean="0">
                <a:solidFill>
                  <a:schemeClr val="bg1">
                    <a:lumMod val="95000"/>
                    <a:lumOff val="5000"/>
                  </a:schemeClr>
                </a:solidFill>
              </a:rPr>
              <a:t>وفي الباب الأول تناول رسم المصحف وكتابة القرآن الكريم خلال جمع القرآن كما وتحدث عن خصائص رسم المصحف وطباعته ورسومه الحالية. كما وتحدث عن أنواع الخط الثلاثي الإملائي، والعروضي، والعثماني، وكذلك عن مؤلفات العلماء في رسم المصحف بالاستعراض السريع لبعض هذه المؤلفات. </a:t>
            </a:r>
            <a:br>
              <a:rPr lang="ar-SA" sz="1600" dirty="0" smtClean="0">
                <a:solidFill>
                  <a:schemeClr val="bg1">
                    <a:lumMod val="95000"/>
                    <a:lumOff val="5000"/>
                  </a:schemeClr>
                </a:solidFill>
              </a:rPr>
            </a:br>
            <a:r>
              <a:rPr lang="ar-SA" sz="1600" dirty="0" smtClean="0">
                <a:solidFill>
                  <a:schemeClr val="bg1">
                    <a:lumMod val="95000"/>
                    <a:lumOff val="5000"/>
                  </a:schemeClr>
                </a:solidFill>
              </a:rPr>
              <a:t/>
            </a:r>
            <a:br>
              <a:rPr lang="ar-SA" sz="1600" dirty="0" smtClean="0">
                <a:solidFill>
                  <a:schemeClr val="bg1">
                    <a:lumMod val="95000"/>
                    <a:lumOff val="5000"/>
                  </a:schemeClr>
                </a:solidFill>
              </a:rPr>
            </a:br>
            <a:r>
              <a:rPr lang="ar-SA" sz="1600" dirty="0" smtClean="0">
                <a:solidFill>
                  <a:schemeClr val="bg1">
                    <a:lumMod val="95000"/>
                    <a:lumOff val="5000"/>
                  </a:schemeClr>
                </a:solidFill>
              </a:rPr>
              <a:t>وفي الباب الثاني تحدث عن الكشف الجديد بخصوص نقط المصحف وشكله. وأخيراً تحدث في الباب الثالث عن تجاذب الحديث بين مؤيدي رسم المصحف، ومعارضيه، حيث بسط القول في وجهتي النظر، وأدلة كل من القائلين بأن رسم المصحف توقيفي، والقائلين بأنه اصطلاحي، كما وتناول مذاهب العلماء في إتباعهم لرسم المصحف، ثم بيانهم لحكم مخالفة رسم المصحف، وحكم طباعة المصحف، إلى ذكرهم فوائد إتباعه والالتزام به، وأخيراً تصدى إلى الدفاع عن رسم المصحف وتنزيه ساحة الصحابة من الخطأ في رسمه، بالرد على بعض الآثار التي وجدت في بعض الكتب، قد يستغلها المعرضون للطعن في القرآن الكريم، ودقة كتابته، خاصة وأن هذه الآثار منسوبة إلى بعض كبار الصحابة.</a:t>
            </a:r>
            <a:r>
              <a:rPr lang="ar-SA" sz="1400" dirty="0" smtClean="0"/>
              <a:t/>
            </a:r>
            <a:br>
              <a:rPr lang="ar-SA" sz="1400" dirty="0" smtClean="0"/>
            </a:br>
            <a:endParaRPr lang="ar-SA" sz="1400" dirty="0"/>
          </a:p>
        </p:txBody>
      </p:sp>
    </p:spTree>
  </p:cSld>
  <p:clrMapOvr>
    <a:masterClrMapping/>
  </p:clrMapOvr>
  <p:transition>
    <p:split orient="vert" dir="in"/>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438400" y="1143000"/>
            <a:ext cx="6172200" cy="1219200"/>
          </a:xfrm>
        </p:spPr>
        <p:txBody>
          <a:bodyPr>
            <a:normAutofit/>
          </a:bodyPr>
          <a:lstStyle/>
          <a:p>
            <a:pPr algn="r"/>
            <a:r>
              <a:rPr lang="ar-SA" sz="3600" b="1" dirty="0" smtClean="0">
                <a:solidFill>
                  <a:schemeClr val="tx1">
                    <a:lumMod val="95000"/>
                    <a:lumOff val="5000"/>
                  </a:schemeClr>
                </a:solidFill>
              </a:rPr>
              <a:t>{</a:t>
            </a:r>
            <a:r>
              <a:rPr lang="ar-SA" sz="3600" b="1" dirty="0" smtClean="0"/>
              <a:t>ص</a:t>
            </a:r>
            <a:r>
              <a:rPr lang="ar-SA" sz="3600" b="1" dirty="0" smtClean="0">
                <a:solidFill>
                  <a:schemeClr val="tx1">
                    <a:lumMod val="95000"/>
                    <a:lumOff val="5000"/>
                  </a:schemeClr>
                </a:solidFill>
              </a:rPr>
              <a:t>و</a:t>
            </a:r>
            <a:r>
              <a:rPr lang="ar-SA" sz="3600" b="1" dirty="0" smtClean="0"/>
              <a:t>رع</a:t>
            </a:r>
            <a:r>
              <a:rPr lang="ar-SA" sz="3600" b="1" dirty="0" smtClean="0">
                <a:solidFill>
                  <a:schemeClr val="tx1">
                    <a:lumMod val="95000"/>
                    <a:lumOff val="5000"/>
                  </a:schemeClr>
                </a:solidFill>
              </a:rPr>
              <a:t>ن ر</a:t>
            </a:r>
            <a:r>
              <a:rPr lang="ar-SA" sz="3600" b="1" dirty="0" smtClean="0"/>
              <a:t>سم ا</a:t>
            </a:r>
            <a:r>
              <a:rPr lang="ar-SA" sz="3600" b="1" dirty="0" smtClean="0">
                <a:solidFill>
                  <a:schemeClr val="tx1">
                    <a:lumMod val="95000"/>
                    <a:lumOff val="5000"/>
                  </a:schemeClr>
                </a:solidFill>
              </a:rPr>
              <a:t>لق</a:t>
            </a:r>
            <a:r>
              <a:rPr lang="ar-SA" sz="3600" b="1" dirty="0" smtClean="0"/>
              <a:t>ر</a:t>
            </a:r>
            <a:r>
              <a:rPr lang="ar-SA" sz="3600" b="1" dirty="0" smtClean="0">
                <a:solidFill>
                  <a:schemeClr val="tx1">
                    <a:lumMod val="95000"/>
                    <a:lumOff val="5000"/>
                  </a:schemeClr>
                </a:solidFill>
              </a:rPr>
              <a:t>آ</a:t>
            </a:r>
            <a:r>
              <a:rPr lang="ar-SA" sz="3600" b="1" dirty="0" smtClean="0"/>
              <a:t>ن ق</a:t>
            </a:r>
            <a:r>
              <a:rPr lang="ar-SA" sz="3600" b="1" dirty="0" smtClean="0">
                <a:solidFill>
                  <a:schemeClr val="tx1">
                    <a:lumMod val="95000"/>
                    <a:lumOff val="5000"/>
                  </a:schemeClr>
                </a:solidFill>
              </a:rPr>
              <a:t>دي</a:t>
            </a:r>
            <a:r>
              <a:rPr lang="ar-SA" sz="3600" b="1" dirty="0" smtClean="0"/>
              <a:t>ماً </a:t>
            </a:r>
            <a:r>
              <a:rPr lang="ar-SA" sz="3600" b="1" dirty="0" smtClean="0">
                <a:solidFill>
                  <a:schemeClr val="tx1">
                    <a:lumMod val="95000"/>
                    <a:lumOff val="5000"/>
                  </a:schemeClr>
                </a:solidFill>
              </a:rPr>
              <a:t>و</a:t>
            </a:r>
            <a:r>
              <a:rPr lang="ar-SA" sz="3600" b="1" dirty="0" smtClean="0">
                <a:solidFill>
                  <a:schemeClr val="tx1">
                    <a:lumMod val="95000"/>
                    <a:lumOff val="5000"/>
                  </a:schemeClr>
                </a:solidFill>
              </a:rPr>
              <a:t> </a:t>
            </a:r>
            <a:r>
              <a:rPr lang="ar-SA" sz="3600" b="1" dirty="0" smtClean="0"/>
              <a:t>حدي</a:t>
            </a:r>
            <a:r>
              <a:rPr lang="ar-SA" sz="3600" b="1" dirty="0" smtClean="0">
                <a:solidFill>
                  <a:schemeClr val="tx1">
                    <a:lumMod val="95000"/>
                    <a:lumOff val="5000"/>
                  </a:schemeClr>
                </a:solidFill>
              </a:rPr>
              <a:t>ثاً</a:t>
            </a:r>
            <a:r>
              <a:rPr lang="ar-SA" sz="3600" b="1" dirty="0" smtClean="0"/>
              <a:t>.</a:t>
            </a:r>
            <a:r>
              <a:rPr lang="ar-SA" sz="3200" dirty="0" smtClean="0"/>
              <a:t/>
            </a:r>
            <a:br>
              <a:rPr lang="ar-SA" sz="3200" dirty="0" smtClean="0"/>
            </a:br>
            <a:endParaRPr lang="ar-SA" sz="3200" b="1" dirty="0"/>
          </a:p>
        </p:txBody>
      </p:sp>
      <p:cxnSp>
        <p:nvCxnSpPr>
          <p:cNvPr id="4" name="رابط مستقيم 3"/>
          <p:cNvCxnSpPr/>
          <p:nvPr/>
        </p:nvCxnSpPr>
        <p:spPr>
          <a:xfrm rot="5400000">
            <a:off x="-2781300" y="3848100"/>
            <a:ext cx="60198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رابط مستقيم 11"/>
          <p:cNvCxnSpPr/>
          <p:nvPr/>
        </p:nvCxnSpPr>
        <p:spPr>
          <a:xfrm rot="5400000">
            <a:off x="-2133600" y="4343400"/>
            <a:ext cx="5029200" cy="0"/>
          </a:xfrm>
          <a:prstGeom prst="line">
            <a:avLst/>
          </a:prstGeom>
        </p:spPr>
        <p:style>
          <a:lnRef idx="2">
            <a:schemeClr val="dk1"/>
          </a:lnRef>
          <a:fillRef idx="0">
            <a:schemeClr val="dk1"/>
          </a:fillRef>
          <a:effectRef idx="1">
            <a:schemeClr val="dk1"/>
          </a:effectRef>
          <a:fontRef idx="minor">
            <a:schemeClr val="tx1"/>
          </a:fontRef>
        </p:style>
      </p:cxnSp>
      <p:cxnSp>
        <p:nvCxnSpPr>
          <p:cNvPr id="15" name="رابط مستقيم 14"/>
          <p:cNvCxnSpPr/>
          <p:nvPr/>
        </p:nvCxnSpPr>
        <p:spPr>
          <a:xfrm rot="5400000">
            <a:off x="-2705100" y="3619500"/>
            <a:ext cx="6477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رابط مستقيم 16"/>
          <p:cNvCxnSpPr/>
          <p:nvPr/>
        </p:nvCxnSpPr>
        <p:spPr>
          <a:xfrm rot="5400000">
            <a:off x="-1828800" y="4343400"/>
            <a:ext cx="5029200" cy="0"/>
          </a:xfrm>
          <a:prstGeom prst="line">
            <a:avLst/>
          </a:prstGeom>
        </p:spPr>
        <p:style>
          <a:lnRef idx="2">
            <a:schemeClr val="dk1"/>
          </a:lnRef>
          <a:fillRef idx="0">
            <a:schemeClr val="dk1"/>
          </a:fillRef>
          <a:effectRef idx="1">
            <a:schemeClr val="dk1"/>
          </a:effectRef>
          <a:fontRef idx="minor">
            <a:schemeClr val="tx1"/>
          </a:fontRef>
        </p:style>
      </p:cxnSp>
      <p:pic>
        <p:nvPicPr>
          <p:cNvPr id="19" name="صورة 18" descr="800px-IlkhanidQuran-600x399.jpg"/>
          <p:cNvPicPr>
            <a:picLocks noChangeAspect="1"/>
          </p:cNvPicPr>
          <p:nvPr/>
        </p:nvPicPr>
        <p:blipFill>
          <a:blip r:embed="rId2" cstate="print"/>
          <a:stretch>
            <a:fillRect/>
          </a:stretch>
        </p:blipFill>
        <p:spPr>
          <a:xfrm>
            <a:off x="1143001" y="3967162"/>
            <a:ext cx="3733800" cy="2586038"/>
          </a:xfrm>
          <a:prstGeom prst="rect">
            <a:avLst/>
          </a:prstGeom>
          <a:ln w="38100" cap="sq">
            <a:solidFill>
              <a:schemeClr val="bg1">
                <a:lumMod val="50000"/>
              </a:schemeClr>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14359.jpg"/>
          <p:cNvPicPr>
            <a:picLocks noChangeAspect="1"/>
          </p:cNvPicPr>
          <p:nvPr/>
        </p:nvPicPr>
        <p:blipFill>
          <a:blip r:embed="rId2" cstate="print"/>
          <a:stretch>
            <a:fillRect/>
          </a:stretch>
        </p:blipFill>
        <p:spPr>
          <a:xfrm>
            <a:off x="4572000" y="152400"/>
            <a:ext cx="4343400" cy="3505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صورة 4" descr="Solos007c.jpg"/>
          <p:cNvPicPr>
            <a:picLocks noChangeAspect="1"/>
          </p:cNvPicPr>
          <p:nvPr/>
        </p:nvPicPr>
        <p:blipFill>
          <a:blip r:embed="rId3" cstate="print"/>
          <a:stretch>
            <a:fillRect/>
          </a:stretch>
        </p:blipFill>
        <p:spPr>
          <a:xfrm>
            <a:off x="152400" y="152400"/>
            <a:ext cx="4267200" cy="6553200"/>
          </a:xfrm>
          <a:prstGeom prst="rect">
            <a:avLst/>
          </a:prstGeom>
        </p:spPr>
      </p:pic>
      <p:pic>
        <p:nvPicPr>
          <p:cNvPr id="6" name="صورة 5" descr="3bc1fbwpn5s.jpg"/>
          <p:cNvPicPr>
            <a:picLocks noChangeAspect="1"/>
          </p:cNvPicPr>
          <p:nvPr/>
        </p:nvPicPr>
        <p:blipFill>
          <a:blip r:embed="rId4" cstate="print"/>
          <a:stretch>
            <a:fillRect/>
          </a:stretch>
        </p:blipFill>
        <p:spPr>
          <a:xfrm>
            <a:off x="4572000" y="3771900"/>
            <a:ext cx="4343400" cy="2857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943600" y="228600"/>
            <a:ext cx="2362200" cy="655638"/>
          </a:xfrm>
        </p:spPr>
        <p:txBody>
          <a:bodyPr>
            <a:normAutofit/>
          </a:bodyPr>
          <a:lstStyle/>
          <a:p>
            <a:pPr algn="r"/>
            <a:r>
              <a:rPr lang="ar-SA" b="1" dirty="0" smtClean="0"/>
              <a:t>ا</a:t>
            </a:r>
            <a:r>
              <a:rPr lang="ar-SA" b="1" dirty="0" smtClean="0">
                <a:solidFill>
                  <a:schemeClr val="tx1"/>
                </a:solidFill>
              </a:rPr>
              <a:t>ل</a:t>
            </a:r>
            <a:r>
              <a:rPr lang="ar-SA" b="1" dirty="0" smtClean="0"/>
              <a:t>مو</a:t>
            </a:r>
            <a:r>
              <a:rPr lang="ar-SA" b="1" dirty="0" smtClean="0">
                <a:solidFill>
                  <a:schemeClr val="tx1"/>
                </a:solidFill>
              </a:rPr>
              <a:t>ض</a:t>
            </a:r>
            <a:r>
              <a:rPr lang="ar-SA" b="1" dirty="0" smtClean="0"/>
              <a:t>و</a:t>
            </a:r>
            <a:r>
              <a:rPr lang="ar-SA" b="1" dirty="0" smtClean="0">
                <a:solidFill>
                  <a:schemeClr val="tx1"/>
                </a:solidFill>
              </a:rPr>
              <a:t>ع</a:t>
            </a:r>
            <a:r>
              <a:rPr lang="ar-SA" b="1" dirty="0" smtClean="0"/>
              <a:t>ا</a:t>
            </a:r>
            <a:r>
              <a:rPr lang="ar-SA" b="1" dirty="0" smtClean="0">
                <a:solidFill>
                  <a:schemeClr val="tx1"/>
                </a:solidFill>
              </a:rPr>
              <a:t>ت</a:t>
            </a:r>
            <a:r>
              <a:rPr lang="ar-SA" b="1" dirty="0" smtClean="0"/>
              <a:t> :</a:t>
            </a:r>
            <a:endParaRPr lang="ar-SA" b="1" dirty="0"/>
          </a:p>
        </p:txBody>
      </p:sp>
      <p:sp>
        <p:nvSpPr>
          <p:cNvPr id="4" name="عنصر نائب للمحتوى 3"/>
          <p:cNvSpPr>
            <a:spLocks noGrp="1"/>
          </p:cNvSpPr>
          <p:nvPr>
            <p:ph sz="quarter" idx="1"/>
          </p:nvPr>
        </p:nvSpPr>
        <p:spPr>
          <a:xfrm>
            <a:off x="457200" y="838200"/>
            <a:ext cx="7467600" cy="5791200"/>
          </a:xfrm>
        </p:spPr>
        <p:txBody>
          <a:bodyPr/>
          <a:lstStyle/>
          <a:p>
            <a:r>
              <a:rPr lang="ar-SA" sz="2000" b="1" dirty="0" smtClean="0"/>
              <a:t>المقدمة.</a:t>
            </a:r>
          </a:p>
          <a:p>
            <a:r>
              <a:rPr lang="ar-SA" sz="2000" b="1" dirty="0" smtClean="0"/>
              <a:t>المفهوم :</a:t>
            </a:r>
            <a:r>
              <a:rPr lang="ar-SA" sz="2000" b="1" dirty="0" smtClean="0">
                <a:solidFill>
                  <a:schemeClr val="accent2">
                    <a:lumMod val="75000"/>
                  </a:schemeClr>
                </a:solidFill>
              </a:rPr>
              <a:t>{تعريف رسم المصحف}.</a:t>
            </a:r>
          </a:p>
          <a:p>
            <a:r>
              <a:rPr lang="ar-SA" sz="2000" b="1" dirty="0" smtClean="0"/>
              <a:t>العلماء الذين أفردوا لهذا العلم </a:t>
            </a:r>
            <a:r>
              <a:rPr lang="ar-SA" sz="2000" b="1" dirty="0" smtClean="0"/>
              <a:t>بالتأليف.</a:t>
            </a:r>
          </a:p>
          <a:p>
            <a:r>
              <a:rPr lang="ar-SA" sz="2000" b="1" dirty="0" smtClean="0"/>
              <a:t>قواعد رسم المصحف </a:t>
            </a:r>
            <a:r>
              <a:rPr lang="ar-SA" sz="2000" b="1" dirty="0" smtClean="0"/>
              <a:t>العثماني.</a:t>
            </a:r>
            <a:endParaRPr lang="ar-SA" sz="2000" b="1" dirty="0" smtClean="0">
              <a:solidFill>
                <a:schemeClr val="accent2">
                  <a:lumMod val="75000"/>
                </a:schemeClr>
              </a:solidFill>
            </a:endParaRPr>
          </a:p>
          <a:p>
            <a:r>
              <a:rPr lang="ar-SA" sz="2000" b="1" dirty="0" smtClean="0"/>
              <a:t>مزايا الرسم العثماني </a:t>
            </a:r>
            <a:r>
              <a:rPr lang="ar-SA" sz="2000" b="1" dirty="0" smtClean="0"/>
              <a:t>و</a:t>
            </a:r>
            <a:r>
              <a:rPr lang="ar-SA" sz="2000" b="1" dirty="0" smtClean="0"/>
              <a:t> </a:t>
            </a:r>
            <a:r>
              <a:rPr lang="ar-SA" sz="2000" b="1" dirty="0" smtClean="0"/>
              <a:t>فوائده.</a:t>
            </a:r>
          </a:p>
          <a:p>
            <a:r>
              <a:rPr lang="ar-SA" sz="2000" b="1" dirty="0" smtClean="0"/>
              <a:t>هل رسم المصحف توقيفي </a:t>
            </a:r>
            <a:r>
              <a:rPr lang="ar-SA" sz="2000" b="1" dirty="0" smtClean="0"/>
              <a:t>؟.</a:t>
            </a:r>
          </a:p>
          <a:p>
            <a:r>
              <a:rPr lang="ar-SA" sz="2000" b="1" dirty="0" smtClean="0">
                <a:solidFill>
                  <a:schemeClr val="tx2">
                    <a:lumMod val="50000"/>
                  </a:schemeClr>
                </a:solidFill>
              </a:rPr>
              <a:t>المصاحف </a:t>
            </a:r>
            <a:r>
              <a:rPr lang="ar-SA" sz="2000" b="1" dirty="0" smtClean="0">
                <a:solidFill>
                  <a:schemeClr val="tx2">
                    <a:lumMod val="50000"/>
                  </a:schemeClr>
                </a:solidFill>
              </a:rPr>
              <a:t>و</a:t>
            </a:r>
            <a:r>
              <a:rPr lang="ar-SA" sz="2000" b="1" dirty="0" smtClean="0">
                <a:solidFill>
                  <a:schemeClr val="tx2">
                    <a:lumMod val="50000"/>
                  </a:schemeClr>
                </a:solidFill>
              </a:rPr>
              <a:t> دور التحسين </a:t>
            </a:r>
            <a:r>
              <a:rPr lang="ar-SA" sz="2000" b="1" dirty="0" smtClean="0">
                <a:solidFill>
                  <a:schemeClr val="tx2">
                    <a:lumMod val="50000"/>
                  </a:schemeClr>
                </a:solidFill>
              </a:rPr>
              <a:t>و</a:t>
            </a:r>
            <a:r>
              <a:rPr lang="ar-SA" sz="2000" b="1" dirty="0" smtClean="0">
                <a:solidFill>
                  <a:schemeClr val="tx2">
                    <a:lumMod val="50000"/>
                  </a:schemeClr>
                </a:solidFill>
              </a:rPr>
              <a:t> </a:t>
            </a:r>
            <a:r>
              <a:rPr lang="ar-SA" sz="2000" b="1" dirty="0" smtClean="0">
                <a:solidFill>
                  <a:schemeClr val="tx2">
                    <a:lumMod val="50000"/>
                  </a:schemeClr>
                </a:solidFill>
              </a:rPr>
              <a:t>التجويد.</a:t>
            </a:r>
          </a:p>
          <a:p>
            <a:r>
              <a:rPr lang="ar-SA" sz="2000" b="1" dirty="0" smtClean="0"/>
              <a:t>حكم نقط المصحف </a:t>
            </a:r>
            <a:r>
              <a:rPr lang="ar-SA" sz="2000" b="1" dirty="0" smtClean="0"/>
              <a:t>و</a:t>
            </a:r>
            <a:r>
              <a:rPr lang="ar-SA" sz="2000" b="1" dirty="0" smtClean="0"/>
              <a:t> </a:t>
            </a:r>
            <a:r>
              <a:rPr lang="ar-SA" sz="2000" b="1" dirty="0" smtClean="0"/>
              <a:t>شكله.</a:t>
            </a:r>
          </a:p>
          <a:p>
            <a:r>
              <a:rPr lang="ar-SA" sz="2000" b="1" dirty="0" smtClean="0">
                <a:solidFill>
                  <a:schemeClr val="tx1">
                    <a:lumMod val="95000"/>
                    <a:lumOff val="5000"/>
                  </a:schemeClr>
                </a:solidFill>
              </a:rPr>
              <a:t>شبهات حول كتابة القرآن </a:t>
            </a:r>
            <a:r>
              <a:rPr lang="ar-SA" sz="2000" b="1" dirty="0" smtClean="0">
                <a:solidFill>
                  <a:schemeClr val="tx1">
                    <a:lumMod val="95000"/>
                    <a:lumOff val="5000"/>
                  </a:schemeClr>
                </a:solidFill>
              </a:rPr>
              <a:t>و</a:t>
            </a:r>
            <a:r>
              <a:rPr lang="ar-SA" sz="2000" b="1" dirty="0" smtClean="0">
                <a:solidFill>
                  <a:schemeClr val="tx1">
                    <a:lumMod val="95000"/>
                    <a:lumOff val="5000"/>
                  </a:schemeClr>
                </a:solidFill>
              </a:rPr>
              <a:t> رسمه والرد </a:t>
            </a:r>
            <a:r>
              <a:rPr lang="ar-SA" sz="2000" b="1" dirty="0" smtClean="0">
                <a:solidFill>
                  <a:schemeClr val="tx1">
                    <a:lumMod val="95000"/>
                    <a:lumOff val="5000"/>
                  </a:schemeClr>
                </a:solidFill>
              </a:rPr>
              <a:t>عليها.</a:t>
            </a:r>
          </a:p>
          <a:p>
            <a:r>
              <a:rPr lang="ar-SA" sz="2000" b="1" dirty="0" smtClean="0">
                <a:solidFill>
                  <a:schemeClr val="tx1">
                    <a:lumMod val="95000"/>
                    <a:lumOff val="5000"/>
                  </a:schemeClr>
                </a:solidFill>
              </a:rPr>
              <a:t>الحروف </a:t>
            </a:r>
            <a:r>
              <a:rPr lang="ar-SA" sz="2000" b="1" dirty="0" smtClean="0">
                <a:solidFill>
                  <a:schemeClr val="tx1">
                    <a:lumMod val="95000"/>
                    <a:lumOff val="5000"/>
                  </a:schemeClr>
                </a:solidFill>
              </a:rPr>
              <a:t>السبعة في المصاحف </a:t>
            </a:r>
            <a:r>
              <a:rPr lang="ar-SA" sz="2000" b="1" dirty="0" smtClean="0">
                <a:solidFill>
                  <a:schemeClr val="tx1">
                    <a:lumMod val="95000"/>
                    <a:lumOff val="5000"/>
                  </a:schemeClr>
                </a:solidFill>
              </a:rPr>
              <a:t>العثمانية.</a:t>
            </a:r>
          </a:p>
          <a:p>
            <a:r>
              <a:rPr lang="ar-SA" sz="2000" b="1" dirty="0" smtClean="0">
                <a:solidFill>
                  <a:schemeClr val="tx1">
                    <a:lumMod val="95000"/>
                    <a:lumOff val="5000"/>
                  </a:schemeClr>
                </a:solidFill>
              </a:rPr>
              <a:t>رسم </a:t>
            </a:r>
            <a:r>
              <a:rPr lang="ar-SA" sz="2000" b="1" dirty="0" smtClean="0">
                <a:solidFill>
                  <a:schemeClr val="tx1">
                    <a:lumMod val="95000"/>
                    <a:lumOff val="5000"/>
                  </a:schemeClr>
                </a:solidFill>
              </a:rPr>
              <a:t>المصحف وتطوير </a:t>
            </a:r>
            <a:r>
              <a:rPr lang="ar-SA" sz="2000" b="1" dirty="0" smtClean="0">
                <a:solidFill>
                  <a:schemeClr val="tx1">
                    <a:lumMod val="95000"/>
                    <a:lumOff val="5000"/>
                  </a:schemeClr>
                </a:solidFill>
              </a:rPr>
              <a:t>خطه.</a:t>
            </a:r>
          </a:p>
          <a:p>
            <a:r>
              <a:rPr lang="ar-SA" sz="2000" b="1" dirty="0" smtClean="0"/>
              <a:t>حفظ القرآن في عهد النبي محمد</a:t>
            </a:r>
            <a:r>
              <a:rPr lang="ar-SA" sz="2000" b="1" dirty="0" smtClean="0">
                <a:latin typeface="Arabic Typesetting" pitchFamily="66" charset="-78"/>
                <a:cs typeface="Arabic Typesetting" pitchFamily="66" charset="-78"/>
              </a:rPr>
              <a:t> صلى الله عليه </a:t>
            </a:r>
            <a:r>
              <a:rPr lang="ar-SA" sz="2000" b="1" dirty="0" smtClean="0">
                <a:latin typeface="Arabic Typesetting" pitchFamily="66" charset="-78"/>
                <a:cs typeface="Arabic Typesetting" pitchFamily="66" charset="-78"/>
              </a:rPr>
              <a:t>وسلم</a:t>
            </a:r>
            <a:r>
              <a:rPr lang="ar-SA" sz="2000" b="1" dirty="0" smtClean="0">
                <a:latin typeface="Arabic Typesetting" pitchFamily="66" charset="-78"/>
              </a:rPr>
              <a:t>.</a:t>
            </a:r>
          </a:p>
          <a:p>
            <a:r>
              <a:rPr lang="ar-SA" sz="2000" b="1" dirty="0" smtClean="0"/>
              <a:t>جمع المصحف في عهد أبي بكر الصديق </a:t>
            </a:r>
            <a:r>
              <a:rPr lang="ar-SA" sz="2000" b="1" dirty="0" smtClean="0">
                <a:latin typeface="Arabic Typesetting" pitchFamily="66" charset="-78"/>
                <a:cs typeface="Arabic Typesetting" pitchFamily="66" charset="-78"/>
              </a:rPr>
              <a:t>رضي الله </a:t>
            </a:r>
            <a:r>
              <a:rPr lang="ar-SA" sz="2000" b="1" dirty="0" smtClean="0">
                <a:latin typeface="Arabic Typesetting" pitchFamily="66" charset="-78"/>
                <a:cs typeface="Arabic Typesetting" pitchFamily="66" charset="-78"/>
              </a:rPr>
              <a:t>عنه</a:t>
            </a:r>
            <a:r>
              <a:rPr lang="ar-SA" sz="2000" b="1" dirty="0" smtClean="0">
                <a:latin typeface="Arabic Typesetting" pitchFamily="66" charset="-78"/>
              </a:rPr>
              <a:t>.</a:t>
            </a:r>
          </a:p>
          <a:p>
            <a:r>
              <a:rPr lang="ar-SA" sz="2000" b="1" dirty="0" smtClean="0"/>
              <a:t>نسخ المصحف في عهد عثمان </a:t>
            </a:r>
            <a:r>
              <a:rPr lang="ar-SA" sz="2000" b="1" dirty="0" smtClean="0">
                <a:latin typeface="Arabic Typesetting" pitchFamily="66" charset="-78"/>
                <a:cs typeface="Arabic Typesetting" pitchFamily="66" charset="-78"/>
              </a:rPr>
              <a:t>رضي الله </a:t>
            </a:r>
            <a:r>
              <a:rPr lang="ar-SA" sz="2000" b="1" dirty="0" smtClean="0">
                <a:latin typeface="Arabic Typesetting" pitchFamily="66" charset="-78"/>
                <a:cs typeface="Arabic Typesetting" pitchFamily="66" charset="-78"/>
              </a:rPr>
              <a:t>عنه</a:t>
            </a:r>
            <a:r>
              <a:rPr lang="ar-SA" sz="2000" b="1" dirty="0" smtClean="0"/>
              <a:t>.</a:t>
            </a:r>
            <a:endParaRPr lang="ar-SA" sz="2000" b="1" dirty="0" smtClean="0">
              <a:latin typeface="Arabic Typesetting" pitchFamily="66" charset="-78"/>
            </a:endParaRPr>
          </a:p>
          <a:p>
            <a:r>
              <a:rPr lang="ar-SA" sz="2000" b="1" dirty="0" smtClean="0"/>
              <a:t>"رسم المصحف </a:t>
            </a:r>
            <a:r>
              <a:rPr lang="ar-SA" sz="2000" b="1" dirty="0" smtClean="0"/>
              <a:t>ونقطه”.</a:t>
            </a:r>
            <a:endParaRPr lang="ar-SA" sz="2000" b="1" dirty="0" smtClean="0">
              <a:latin typeface="Arabic Typesetting" pitchFamily="66" charset="-78"/>
            </a:endParaRPr>
          </a:p>
          <a:p>
            <a:endParaRPr lang="ar-SA" sz="2000" b="1" dirty="0" smtClean="0"/>
          </a:p>
          <a:p>
            <a:endParaRPr lang="ar-SA" sz="2000" b="1" dirty="0" smtClean="0"/>
          </a:p>
        </p:txBody>
      </p:sp>
      <p:pic>
        <p:nvPicPr>
          <p:cNvPr id="5" name="صورة 4" descr="250px-Quran_cover.jpg"/>
          <p:cNvPicPr>
            <a:picLocks noChangeAspect="1"/>
          </p:cNvPicPr>
          <p:nvPr/>
        </p:nvPicPr>
        <p:blipFill>
          <a:blip r:embed="rId2" cstate="print"/>
          <a:stretch>
            <a:fillRect/>
          </a:stretch>
        </p:blipFill>
        <p:spPr>
          <a:xfrm>
            <a:off x="304800" y="334117"/>
            <a:ext cx="3048000" cy="370448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027" name="Picture 3" descr="http://upload.wikimedia.org/wikipedia/commons/thumb/5/5e/Uthman_Koran-RZ.jpg/250px-Uthman_Koran-RZ.jpg">
            <a:hlinkClick r:id="rId2"/>
          </p:cNvPr>
          <p:cNvPicPr>
            <a:picLocks noChangeAspect="1" noChangeArrowheads="1"/>
          </p:cNvPicPr>
          <p:nvPr/>
        </p:nvPicPr>
        <p:blipFill>
          <a:blip r:embed="rId3" cstate="print"/>
          <a:srcRect/>
          <a:stretch>
            <a:fillRect/>
          </a:stretch>
        </p:blipFill>
        <p:spPr bwMode="auto">
          <a:xfrm>
            <a:off x="4724400" y="228600"/>
            <a:ext cx="4184882" cy="5943600"/>
          </a:xfrm>
          <a:prstGeom prst="rect">
            <a:avLst/>
          </a:prstGeom>
          <a:ln w="38100" cap="sq">
            <a:solidFill>
              <a:srgbClr val="0070C0"/>
            </a:solidFill>
            <a:prstDash val="solid"/>
            <a:miter lim="800000"/>
          </a:ln>
          <a:effectLst>
            <a:outerShdw blurRad="50800" dist="38100" dir="2700000" algn="tl" rotWithShape="0">
              <a:srgbClr val="000000">
                <a:alpha val="43000"/>
              </a:srgbClr>
            </a:outerShdw>
          </a:effectLst>
        </p:spPr>
      </p:pic>
      <p:sp>
        <p:nvSpPr>
          <p:cNvPr id="12" name="مربع نص 11"/>
          <p:cNvSpPr txBox="1"/>
          <p:nvPr/>
        </p:nvSpPr>
        <p:spPr>
          <a:xfrm>
            <a:off x="4724400" y="6324600"/>
            <a:ext cx="4267200" cy="307777"/>
          </a:xfrm>
          <a:prstGeom prst="rect">
            <a:avLst/>
          </a:prstGeom>
          <a:noFill/>
        </p:spPr>
        <p:txBody>
          <a:bodyPr wrap="square" rtlCol="1">
            <a:spAutoFit/>
          </a:bodyPr>
          <a:lstStyle/>
          <a:p>
            <a:pPr lvl="0" rtl="0" eaLnBrk="0" fontAlgn="base" hangingPunct="0">
              <a:spcBef>
                <a:spcPct val="0"/>
              </a:spcBef>
              <a:spcAft>
                <a:spcPct val="0"/>
              </a:spcAft>
            </a:pPr>
            <a:r>
              <a:rPr kumimoji="0" lang="ar-SA" sz="1400" b="1" i="0" u="none" strike="noStrike" cap="none" normalizeH="0" baseline="0" dirty="0" smtClean="0">
                <a:ln>
                  <a:noFill/>
                </a:ln>
                <a:solidFill>
                  <a:schemeClr val="bg2">
                    <a:lumMod val="60000"/>
                    <a:lumOff val="40000"/>
                  </a:schemeClr>
                </a:solidFill>
                <a:effectLst/>
                <a:latin typeface="Arial" pitchFamily="34" charset="0"/>
                <a:cs typeface="Arial" pitchFamily="34" charset="0"/>
              </a:rPr>
              <a:t>{</a:t>
            </a:r>
            <a:r>
              <a:rPr kumimoji="0" lang="ar-SA" sz="1400" b="1" i="0" u="none" strike="noStrike" cap="none" normalizeH="0" baseline="0" dirty="0" smtClean="0">
                <a:ln>
                  <a:noFill/>
                </a:ln>
                <a:solidFill>
                  <a:srgbClr val="000000"/>
                </a:solidFill>
                <a:effectLst/>
                <a:latin typeface="Arial" pitchFamily="34" charset="0"/>
                <a:cs typeface="Arial" pitchFamily="34" charset="0"/>
              </a:rPr>
              <a:t> القرآن الذي خطّه الخليفة الراشد عثمان بن عفان، من أقدم المصاحف.</a:t>
            </a:r>
            <a:endParaRPr kumimoji="0" lang="ar-SA" sz="600" b="1" i="0" u="none" strike="noStrike" cap="none" normalizeH="0" baseline="0" dirty="0" smtClean="0">
              <a:ln>
                <a:noFill/>
              </a:ln>
              <a:solidFill>
                <a:srgbClr val="0645AD"/>
              </a:solidFill>
              <a:effectLst/>
              <a:latin typeface="Arial" pitchFamily="34" charset="0"/>
              <a:cs typeface="Arial" pitchFamily="34" charset="0"/>
            </a:endParaRPr>
          </a:p>
        </p:txBody>
      </p:sp>
      <p:pic>
        <p:nvPicPr>
          <p:cNvPr id="1030" name="Picture 6" descr="http://upload.wikimedia.org/wikipedia/commons/thumb/e/e6/Mashq_script.jpg/250px-Mashq_script.jpg"/>
          <p:cNvPicPr>
            <a:picLocks noChangeAspect="1" noChangeArrowheads="1"/>
          </p:cNvPicPr>
          <p:nvPr/>
        </p:nvPicPr>
        <p:blipFill>
          <a:blip r:embed="rId4" cstate="print"/>
          <a:srcRect/>
          <a:stretch>
            <a:fillRect/>
          </a:stretch>
        </p:blipFill>
        <p:spPr bwMode="auto">
          <a:xfrm>
            <a:off x="228600" y="228600"/>
            <a:ext cx="4157131" cy="5945152"/>
          </a:xfrm>
          <a:prstGeom prst="rect">
            <a:avLst/>
          </a:prstGeom>
          <a:ln w="38100" cap="sq">
            <a:solidFill>
              <a:srgbClr val="0070C0"/>
            </a:solidFill>
            <a:prstDash val="solid"/>
            <a:miter lim="800000"/>
          </a:ln>
          <a:effectLst>
            <a:outerShdw blurRad="50800" dist="38100" dir="2700000" algn="tl" rotWithShape="0">
              <a:srgbClr val="000000">
                <a:alpha val="43000"/>
              </a:srgbClr>
            </a:outerShdw>
          </a:effectLst>
        </p:spPr>
      </p:pic>
      <p:sp>
        <p:nvSpPr>
          <p:cNvPr id="14" name="مربع نص 13"/>
          <p:cNvSpPr txBox="1"/>
          <p:nvPr/>
        </p:nvSpPr>
        <p:spPr>
          <a:xfrm>
            <a:off x="76200" y="6321623"/>
            <a:ext cx="4343400" cy="307777"/>
          </a:xfrm>
          <a:prstGeom prst="rect">
            <a:avLst/>
          </a:prstGeom>
          <a:noFill/>
        </p:spPr>
        <p:txBody>
          <a:bodyPr wrap="square" rtlCol="1">
            <a:spAutoFit/>
          </a:bodyPr>
          <a:lstStyle/>
          <a:p>
            <a:r>
              <a:rPr lang="ar-SA" sz="1400" b="1" dirty="0" smtClean="0">
                <a:solidFill>
                  <a:schemeClr val="bg2">
                    <a:lumMod val="60000"/>
                    <a:lumOff val="40000"/>
                  </a:schemeClr>
                </a:solidFill>
              </a:rPr>
              <a:t>{</a:t>
            </a:r>
            <a:r>
              <a:rPr lang="ar-SA" sz="1400" b="1" dirty="0" smtClean="0">
                <a:solidFill>
                  <a:schemeClr val="bg2">
                    <a:lumMod val="50000"/>
                  </a:schemeClr>
                </a:solidFill>
              </a:rPr>
              <a:t> </a:t>
            </a:r>
            <a:r>
              <a:rPr lang="ar-SA" sz="1400" b="1" dirty="0" smtClean="0">
                <a:solidFill>
                  <a:schemeClr val="bg1">
                    <a:lumMod val="95000"/>
                    <a:lumOff val="5000"/>
                  </a:schemeClr>
                </a:solidFill>
              </a:rPr>
              <a:t>الآيات </a:t>
            </a:r>
            <a:r>
              <a:rPr lang="ar-SA" sz="1400" b="1" dirty="0">
                <a:solidFill>
                  <a:schemeClr val="bg1">
                    <a:lumMod val="95000"/>
                    <a:lumOff val="5000"/>
                  </a:schemeClr>
                </a:solidFill>
              </a:rPr>
              <a:t>72-83 من سورة يٓس و 1-14 من الصافات، بخط المشق.</a:t>
            </a:r>
          </a:p>
        </p:txBody>
      </p:sp>
    </p:spTree>
  </p:cSld>
  <p:clrMapOvr>
    <a:masterClrMapping/>
  </p:clrMapOvr>
  <p:transition>
    <p:pull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verses.jpg"/>
          <p:cNvPicPr>
            <a:picLocks noChangeAspect="1"/>
          </p:cNvPicPr>
          <p:nvPr/>
        </p:nvPicPr>
        <p:blipFill>
          <a:blip r:embed="rId2" cstate="print"/>
          <a:stretch>
            <a:fillRect/>
          </a:stretch>
        </p:blipFill>
        <p:spPr>
          <a:xfrm>
            <a:off x="228600" y="228600"/>
            <a:ext cx="5334000" cy="6324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4" name="رابط مستقيم 3"/>
          <p:cNvCxnSpPr/>
          <p:nvPr/>
        </p:nvCxnSpPr>
        <p:spPr>
          <a:xfrm>
            <a:off x="5562600" y="1066800"/>
            <a:ext cx="3581400" cy="0"/>
          </a:xfrm>
          <a:prstGeom prst="line">
            <a:avLst/>
          </a:prstGeom>
        </p:spPr>
        <p:style>
          <a:lnRef idx="2">
            <a:schemeClr val="dk1"/>
          </a:lnRef>
          <a:fillRef idx="0">
            <a:schemeClr val="dk1"/>
          </a:fillRef>
          <a:effectRef idx="1">
            <a:schemeClr val="dk1"/>
          </a:effectRef>
          <a:fontRef idx="minor">
            <a:schemeClr val="tx1"/>
          </a:fontRef>
        </p:style>
      </p:cxnSp>
      <p:cxnSp>
        <p:nvCxnSpPr>
          <p:cNvPr id="5" name="رابط مستقيم 4"/>
          <p:cNvCxnSpPr/>
          <p:nvPr/>
        </p:nvCxnSpPr>
        <p:spPr>
          <a:xfrm>
            <a:off x="6248400" y="1219200"/>
            <a:ext cx="2895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رابط مستقيم 5"/>
          <p:cNvCxnSpPr/>
          <p:nvPr/>
        </p:nvCxnSpPr>
        <p:spPr>
          <a:xfrm>
            <a:off x="5562600" y="1371600"/>
            <a:ext cx="3581400" cy="0"/>
          </a:xfrm>
          <a:prstGeom prst="line">
            <a:avLst/>
          </a:prstGeom>
        </p:spPr>
        <p:style>
          <a:lnRef idx="2">
            <a:schemeClr val="dk1"/>
          </a:lnRef>
          <a:fillRef idx="0">
            <a:schemeClr val="dk1"/>
          </a:fillRef>
          <a:effectRef idx="1">
            <a:schemeClr val="dk1"/>
          </a:effectRef>
          <a:fontRef idx="minor">
            <a:schemeClr val="tx1"/>
          </a:fontRef>
        </p:style>
      </p:cxnSp>
      <p:cxnSp>
        <p:nvCxnSpPr>
          <p:cNvPr id="7" name="رابط مستقيم 6"/>
          <p:cNvCxnSpPr/>
          <p:nvPr/>
        </p:nvCxnSpPr>
        <p:spPr>
          <a:xfrm>
            <a:off x="5867400" y="1524000"/>
            <a:ext cx="3276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رابط مستقيم 7"/>
          <p:cNvCxnSpPr/>
          <p:nvPr/>
        </p:nvCxnSpPr>
        <p:spPr>
          <a:xfrm>
            <a:off x="5562600" y="1676400"/>
            <a:ext cx="3581400" cy="0"/>
          </a:xfrm>
          <a:prstGeom prst="line">
            <a:avLst/>
          </a:prstGeom>
        </p:spPr>
        <p:style>
          <a:lnRef idx="2">
            <a:schemeClr val="dk1"/>
          </a:lnRef>
          <a:fillRef idx="0">
            <a:schemeClr val="dk1"/>
          </a:fillRef>
          <a:effectRef idx="1">
            <a:schemeClr val="dk1"/>
          </a:effectRef>
          <a:fontRef idx="minor">
            <a:schemeClr val="tx1"/>
          </a:fontRef>
        </p:style>
      </p:cxnSp>
      <p:cxnSp>
        <p:nvCxnSpPr>
          <p:cNvPr id="12" name="رابط مستقيم 11"/>
          <p:cNvCxnSpPr/>
          <p:nvPr/>
        </p:nvCxnSpPr>
        <p:spPr>
          <a:xfrm>
            <a:off x="5562600" y="2895600"/>
            <a:ext cx="3581400" cy="0"/>
          </a:xfrm>
          <a:prstGeom prst="line">
            <a:avLst/>
          </a:prstGeom>
        </p:spPr>
        <p:style>
          <a:lnRef idx="2">
            <a:schemeClr val="dk1"/>
          </a:lnRef>
          <a:fillRef idx="0">
            <a:schemeClr val="dk1"/>
          </a:fillRef>
          <a:effectRef idx="1">
            <a:schemeClr val="dk1"/>
          </a:effectRef>
          <a:fontRef idx="minor">
            <a:schemeClr val="tx1"/>
          </a:fontRef>
        </p:style>
      </p:cxnSp>
      <p:cxnSp>
        <p:nvCxnSpPr>
          <p:cNvPr id="13" name="رابط مستقيم 12"/>
          <p:cNvCxnSpPr/>
          <p:nvPr/>
        </p:nvCxnSpPr>
        <p:spPr>
          <a:xfrm>
            <a:off x="5867400" y="3048000"/>
            <a:ext cx="3276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رابط مستقيم 13"/>
          <p:cNvCxnSpPr/>
          <p:nvPr/>
        </p:nvCxnSpPr>
        <p:spPr>
          <a:xfrm>
            <a:off x="5562600" y="3200400"/>
            <a:ext cx="3581400" cy="0"/>
          </a:xfrm>
          <a:prstGeom prst="line">
            <a:avLst/>
          </a:prstGeom>
        </p:spPr>
        <p:style>
          <a:lnRef idx="2">
            <a:schemeClr val="dk1"/>
          </a:lnRef>
          <a:fillRef idx="0">
            <a:schemeClr val="dk1"/>
          </a:fillRef>
          <a:effectRef idx="1">
            <a:schemeClr val="dk1"/>
          </a:effectRef>
          <a:fontRef idx="minor">
            <a:schemeClr val="tx1"/>
          </a:fontRef>
        </p:style>
      </p:cxnSp>
      <p:cxnSp>
        <p:nvCxnSpPr>
          <p:cNvPr id="15" name="رابط مستقيم 14"/>
          <p:cNvCxnSpPr/>
          <p:nvPr/>
        </p:nvCxnSpPr>
        <p:spPr>
          <a:xfrm>
            <a:off x="6248400" y="3352800"/>
            <a:ext cx="2895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رابط مستقيم 15"/>
          <p:cNvCxnSpPr/>
          <p:nvPr/>
        </p:nvCxnSpPr>
        <p:spPr>
          <a:xfrm>
            <a:off x="5562600" y="3505200"/>
            <a:ext cx="3581400" cy="0"/>
          </a:xfrm>
          <a:prstGeom prst="line">
            <a:avLst/>
          </a:prstGeom>
        </p:spPr>
        <p:style>
          <a:lnRef idx="2">
            <a:schemeClr val="dk1"/>
          </a:lnRef>
          <a:fillRef idx="0">
            <a:schemeClr val="dk1"/>
          </a:fillRef>
          <a:effectRef idx="1">
            <a:schemeClr val="dk1"/>
          </a:effectRef>
          <a:fontRef idx="minor">
            <a:schemeClr val="tx1"/>
          </a:fontRef>
        </p:style>
      </p:cxnSp>
      <p:cxnSp>
        <p:nvCxnSpPr>
          <p:cNvPr id="17" name="رابط مستقيم 16"/>
          <p:cNvCxnSpPr/>
          <p:nvPr/>
        </p:nvCxnSpPr>
        <p:spPr>
          <a:xfrm>
            <a:off x="5562600" y="4495800"/>
            <a:ext cx="3581400" cy="0"/>
          </a:xfrm>
          <a:prstGeom prst="line">
            <a:avLst/>
          </a:prstGeom>
        </p:spPr>
        <p:style>
          <a:lnRef idx="2">
            <a:schemeClr val="dk1"/>
          </a:lnRef>
          <a:fillRef idx="0">
            <a:schemeClr val="dk1"/>
          </a:fillRef>
          <a:effectRef idx="1">
            <a:schemeClr val="dk1"/>
          </a:effectRef>
          <a:fontRef idx="minor">
            <a:schemeClr val="tx1"/>
          </a:fontRef>
        </p:style>
      </p:cxnSp>
      <p:cxnSp>
        <p:nvCxnSpPr>
          <p:cNvPr id="18" name="رابط مستقيم 17"/>
          <p:cNvCxnSpPr/>
          <p:nvPr/>
        </p:nvCxnSpPr>
        <p:spPr>
          <a:xfrm>
            <a:off x="5867400" y="4648200"/>
            <a:ext cx="3276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رابط مستقيم 18"/>
          <p:cNvCxnSpPr/>
          <p:nvPr/>
        </p:nvCxnSpPr>
        <p:spPr>
          <a:xfrm>
            <a:off x="5562600" y="4800600"/>
            <a:ext cx="3581400" cy="0"/>
          </a:xfrm>
          <a:prstGeom prst="line">
            <a:avLst/>
          </a:prstGeom>
        </p:spPr>
        <p:style>
          <a:lnRef idx="2">
            <a:schemeClr val="dk1"/>
          </a:lnRef>
          <a:fillRef idx="0">
            <a:schemeClr val="dk1"/>
          </a:fillRef>
          <a:effectRef idx="1">
            <a:schemeClr val="dk1"/>
          </a:effectRef>
          <a:fontRef idx="minor">
            <a:schemeClr val="tx1"/>
          </a:fontRef>
        </p:style>
      </p:cxnSp>
      <p:cxnSp>
        <p:nvCxnSpPr>
          <p:cNvPr id="20" name="رابط مستقيم 19"/>
          <p:cNvCxnSpPr/>
          <p:nvPr/>
        </p:nvCxnSpPr>
        <p:spPr>
          <a:xfrm>
            <a:off x="6248400" y="4953000"/>
            <a:ext cx="2895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رابط مستقيم 21"/>
          <p:cNvCxnSpPr/>
          <p:nvPr/>
        </p:nvCxnSpPr>
        <p:spPr>
          <a:xfrm>
            <a:off x="5562600" y="5105400"/>
            <a:ext cx="3581400" cy="0"/>
          </a:xfrm>
          <a:prstGeom prst="line">
            <a:avLst/>
          </a:prstGeom>
        </p:spPr>
        <p:style>
          <a:lnRef idx="2">
            <a:schemeClr val="dk1"/>
          </a:lnRef>
          <a:fillRef idx="0">
            <a:schemeClr val="dk1"/>
          </a:fillRef>
          <a:effectRef idx="1">
            <a:schemeClr val="dk1"/>
          </a:effectRef>
          <a:fontRef idx="minor">
            <a:schemeClr val="tx1"/>
          </a:fontRef>
        </p:style>
      </p:cxnSp>
      <p:cxnSp>
        <p:nvCxnSpPr>
          <p:cNvPr id="23" name="رابط مستقيم 22"/>
          <p:cNvCxnSpPr/>
          <p:nvPr/>
        </p:nvCxnSpPr>
        <p:spPr>
          <a:xfrm>
            <a:off x="5562600" y="6477000"/>
            <a:ext cx="3581400" cy="0"/>
          </a:xfrm>
          <a:prstGeom prst="line">
            <a:avLst/>
          </a:prstGeom>
        </p:spPr>
        <p:style>
          <a:lnRef idx="2">
            <a:schemeClr val="dk1"/>
          </a:lnRef>
          <a:fillRef idx="0">
            <a:schemeClr val="dk1"/>
          </a:fillRef>
          <a:effectRef idx="1">
            <a:schemeClr val="dk1"/>
          </a:effectRef>
          <a:fontRef idx="minor">
            <a:schemeClr val="tx1"/>
          </a:fontRef>
        </p:style>
      </p:cxnSp>
      <p:cxnSp>
        <p:nvCxnSpPr>
          <p:cNvPr id="24" name="رابط مستقيم 23"/>
          <p:cNvCxnSpPr/>
          <p:nvPr/>
        </p:nvCxnSpPr>
        <p:spPr>
          <a:xfrm>
            <a:off x="5867400" y="6324600"/>
            <a:ext cx="3276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رابط مستقيم 24"/>
          <p:cNvCxnSpPr/>
          <p:nvPr/>
        </p:nvCxnSpPr>
        <p:spPr>
          <a:xfrm>
            <a:off x="5562600" y="6172200"/>
            <a:ext cx="3581400" cy="0"/>
          </a:xfrm>
          <a:prstGeom prst="line">
            <a:avLst/>
          </a:prstGeom>
        </p:spPr>
        <p:style>
          <a:lnRef idx="2">
            <a:schemeClr val="dk1"/>
          </a:lnRef>
          <a:fillRef idx="0">
            <a:schemeClr val="dk1"/>
          </a:fillRef>
          <a:effectRef idx="1">
            <a:schemeClr val="dk1"/>
          </a:effectRef>
          <a:fontRef idx="minor">
            <a:schemeClr val="tx1"/>
          </a:fontRef>
        </p:style>
      </p:cxnSp>
      <p:cxnSp>
        <p:nvCxnSpPr>
          <p:cNvPr id="26" name="رابط مستقيم 25"/>
          <p:cNvCxnSpPr/>
          <p:nvPr/>
        </p:nvCxnSpPr>
        <p:spPr>
          <a:xfrm>
            <a:off x="5562600" y="228600"/>
            <a:ext cx="3581400" cy="0"/>
          </a:xfrm>
          <a:prstGeom prst="line">
            <a:avLst/>
          </a:prstGeom>
        </p:spPr>
        <p:style>
          <a:lnRef idx="2">
            <a:schemeClr val="dk1"/>
          </a:lnRef>
          <a:fillRef idx="0">
            <a:schemeClr val="dk1"/>
          </a:fillRef>
          <a:effectRef idx="1">
            <a:schemeClr val="dk1"/>
          </a:effectRef>
          <a:fontRef idx="minor">
            <a:schemeClr val="tx1"/>
          </a:fontRef>
        </p:style>
      </p:cxnSp>
      <p:cxnSp>
        <p:nvCxnSpPr>
          <p:cNvPr id="27" name="رابط مستقيم 26"/>
          <p:cNvCxnSpPr/>
          <p:nvPr/>
        </p:nvCxnSpPr>
        <p:spPr>
          <a:xfrm>
            <a:off x="6248400" y="381000"/>
            <a:ext cx="2895600"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transition>
    <p:circl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250px-Chinese_quran.jpg"/>
          <p:cNvPicPr>
            <a:picLocks noChangeAspect="1"/>
          </p:cNvPicPr>
          <p:nvPr/>
        </p:nvPicPr>
        <p:blipFill>
          <a:blip r:embed="rId2" cstate="print"/>
          <a:stretch>
            <a:fillRect/>
          </a:stretch>
        </p:blipFill>
        <p:spPr>
          <a:xfrm>
            <a:off x="304800" y="152400"/>
            <a:ext cx="3886200" cy="54562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مستطيل 3"/>
          <p:cNvSpPr/>
          <p:nvPr/>
        </p:nvSpPr>
        <p:spPr>
          <a:xfrm>
            <a:off x="288226" y="5681246"/>
            <a:ext cx="3978974" cy="338554"/>
          </a:xfrm>
          <a:prstGeom prst="rect">
            <a:avLst/>
          </a:prstGeom>
        </p:spPr>
        <p:txBody>
          <a:bodyPr wrap="none">
            <a:spAutoFit/>
          </a:bodyPr>
          <a:lstStyle/>
          <a:p>
            <a:r>
              <a:rPr lang="ar-SA" sz="1600" b="1" dirty="0" smtClean="0"/>
              <a:t>{ صفحة </a:t>
            </a:r>
            <a:r>
              <a:rPr lang="ar-SA" sz="1600" b="1" dirty="0"/>
              <a:t>مصحف بالعربية والترجمة الصينية بين </a:t>
            </a:r>
            <a:r>
              <a:rPr lang="ar-SA" sz="1600" b="1" dirty="0" smtClean="0"/>
              <a:t>الكلمات .</a:t>
            </a:r>
            <a:endParaRPr lang="ar-SA" sz="1600" b="1" dirty="0"/>
          </a:p>
        </p:txBody>
      </p:sp>
      <p:pic>
        <p:nvPicPr>
          <p:cNvPr id="5" name="صورة 4" descr="250px-Qur'anic_Manuscript_-_8_-_Hijazi-Mekkan_script.jpg"/>
          <p:cNvPicPr>
            <a:picLocks noChangeAspect="1"/>
          </p:cNvPicPr>
          <p:nvPr/>
        </p:nvPicPr>
        <p:blipFill>
          <a:blip r:embed="rId3" cstate="print"/>
          <a:stretch>
            <a:fillRect/>
          </a:stretch>
        </p:blipFill>
        <p:spPr>
          <a:xfrm>
            <a:off x="4724400" y="152400"/>
            <a:ext cx="3886200" cy="5410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مستطيل 5"/>
          <p:cNvSpPr/>
          <p:nvPr/>
        </p:nvSpPr>
        <p:spPr>
          <a:xfrm>
            <a:off x="4724400" y="5715000"/>
            <a:ext cx="3708066" cy="338554"/>
          </a:xfrm>
          <a:prstGeom prst="rect">
            <a:avLst/>
          </a:prstGeom>
        </p:spPr>
        <p:txBody>
          <a:bodyPr wrap="none">
            <a:spAutoFit/>
          </a:bodyPr>
          <a:lstStyle/>
          <a:p>
            <a:r>
              <a:rPr lang="ar-SA" sz="1600" b="1" dirty="0" smtClean="0"/>
              <a:t>{ الآيات </a:t>
            </a:r>
            <a:r>
              <a:rPr lang="ar-SA" sz="1600" b="1" dirty="0"/>
              <a:t>4-13 من سورة هود، بالخط الحجازي المكي.</a:t>
            </a:r>
          </a:p>
        </p:txBody>
      </p:sp>
    </p:spTree>
  </p:cSld>
  <p:clrMapOvr>
    <a:masterClrMapping/>
  </p:clrMapOvr>
  <p:transition>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23.jpg"/>
          <p:cNvPicPr>
            <a:picLocks noChangeAspect="1"/>
          </p:cNvPicPr>
          <p:nvPr/>
        </p:nvPicPr>
        <p:blipFill>
          <a:blip r:embed="rId2" cstate="print"/>
          <a:stretch>
            <a:fillRect/>
          </a:stretch>
        </p:blipFill>
        <p:spPr>
          <a:xfrm>
            <a:off x="4572000" y="152400"/>
            <a:ext cx="3925667" cy="2819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صورة 2" descr="761px-Quran_Andalusian_14th_Cent.jpg"/>
          <p:cNvPicPr>
            <a:picLocks noChangeAspect="1"/>
          </p:cNvPicPr>
          <p:nvPr/>
        </p:nvPicPr>
        <p:blipFill>
          <a:blip r:embed="rId3" cstate="print"/>
          <a:stretch>
            <a:fillRect/>
          </a:stretch>
        </p:blipFill>
        <p:spPr>
          <a:xfrm>
            <a:off x="304800" y="152400"/>
            <a:ext cx="3962400" cy="2819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صورة 3" descr="qrnotmn2.jpg"/>
          <p:cNvPicPr>
            <a:picLocks noChangeAspect="1"/>
          </p:cNvPicPr>
          <p:nvPr/>
        </p:nvPicPr>
        <p:blipFill>
          <a:blip r:embed="rId4" cstate="print"/>
          <a:stretch>
            <a:fillRect/>
          </a:stretch>
        </p:blipFill>
        <p:spPr>
          <a:xfrm>
            <a:off x="4572000" y="3429000"/>
            <a:ext cx="3962400" cy="2819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صورة 4" descr="2pt48py.jpg"/>
          <p:cNvPicPr>
            <a:picLocks noChangeAspect="1"/>
          </p:cNvPicPr>
          <p:nvPr/>
        </p:nvPicPr>
        <p:blipFill>
          <a:blip r:embed="rId5" cstate="print"/>
          <a:stretch>
            <a:fillRect/>
          </a:stretch>
        </p:blipFill>
        <p:spPr>
          <a:xfrm>
            <a:off x="304800" y="3429000"/>
            <a:ext cx="3962400" cy="2819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top22arab-a36169063d.gif"/>
          <p:cNvPicPr>
            <a:picLocks noChangeAspect="1"/>
          </p:cNvPicPr>
          <p:nvPr/>
        </p:nvPicPr>
        <p:blipFill>
          <a:blip r:embed="rId2" cstate="print"/>
          <a:stretch>
            <a:fillRect/>
          </a:stretch>
        </p:blipFill>
        <p:spPr>
          <a:xfrm>
            <a:off x="533400" y="214312"/>
            <a:ext cx="7543800" cy="64293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352800" y="4038600"/>
            <a:ext cx="5105400" cy="2133600"/>
          </a:xfrm>
          <a:ln>
            <a:solidFill>
              <a:schemeClr val="tx1">
                <a:lumMod val="95000"/>
                <a:lumOff val="5000"/>
              </a:schemeClr>
            </a:solidFill>
          </a:ln>
        </p:spPr>
        <p:style>
          <a:lnRef idx="0">
            <a:schemeClr val="accent2"/>
          </a:lnRef>
          <a:fillRef idx="3">
            <a:schemeClr val="accent2"/>
          </a:fillRef>
          <a:effectRef idx="3">
            <a:schemeClr val="accent2"/>
          </a:effectRef>
          <a:fontRef idx="minor">
            <a:schemeClr val="lt1"/>
          </a:fontRef>
        </p:style>
        <p:txBody>
          <a:bodyPr>
            <a:normAutofit fontScale="90000"/>
          </a:bodyPr>
          <a:lstStyle/>
          <a:p>
            <a:pPr algn="r"/>
            <a:r>
              <a:rPr lang="ar-SA" dirty="0" smtClean="0"/>
              <a:t>عمل الطالب: محمد علي صالح .</a:t>
            </a:r>
            <a:br>
              <a:rPr lang="ar-SA" dirty="0" smtClean="0"/>
            </a:br>
            <a:r>
              <a:rPr lang="ar-SA" dirty="0" smtClean="0"/>
              <a:t>الصف: التاسع {ج} . مسائي .</a:t>
            </a:r>
            <a:br>
              <a:rPr lang="ar-SA" dirty="0" smtClean="0"/>
            </a:br>
            <a:r>
              <a:rPr lang="ar-SA" dirty="0" smtClean="0"/>
              <a:t>المادة : التربية الاسلامية.</a:t>
            </a:r>
            <a:br>
              <a:rPr lang="ar-SA" dirty="0" smtClean="0"/>
            </a:br>
            <a:r>
              <a:rPr lang="ar-SA" dirty="0" smtClean="0"/>
              <a:t>مقدم إلى الأستاذ: هاني . </a:t>
            </a:r>
            <a:br>
              <a:rPr lang="ar-SA" dirty="0" smtClean="0"/>
            </a:br>
            <a:endParaRPr lang="ar-SA" dirty="0"/>
          </a:p>
        </p:txBody>
      </p:sp>
      <p:sp>
        <p:nvSpPr>
          <p:cNvPr id="5" name="مربع نص 4"/>
          <p:cNvSpPr txBox="1"/>
          <p:nvPr/>
        </p:nvSpPr>
        <p:spPr>
          <a:xfrm>
            <a:off x="1752600" y="914400"/>
            <a:ext cx="6781800" cy="523220"/>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b="1" dirty="0" smtClean="0"/>
              <a:t>{ وا</a:t>
            </a:r>
            <a:r>
              <a:rPr lang="ar-SA" sz="2800" b="1" dirty="0" smtClean="0">
                <a:solidFill>
                  <a:schemeClr val="tx2">
                    <a:lumMod val="60000"/>
                    <a:lumOff val="40000"/>
                  </a:schemeClr>
                </a:solidFill>
              </a:rPr>
              <a:t>ل</a:t>
            </a:r>
            <a:r>
              <a:rPr lang="ar-SA" sz="2800" b="1" dirty="0" smtClean="0"/>
              <a:t>س</a:t>
            </a:r>
            <a:r>
              <a:rPr lang="ar-SA" sz="2800" b="1" dirty="0" smtClean="0">
                <a:solidFill>
                  <a:schemeClr val="tx2">
                    <a:lumMod val="60000"/>
                    <a:lumOff val="40000"/>
                  </a:schemeClr>
                </a:solidFill>
              </a:rPr>
              <a:t>لا</a:t>
            </a:r>
            <a:r>
              <a:rPr lang="ar-SA" sz="2800" b="1" dirty="0" smtClean="0"/>
              <a:t>م علي</a:t>
            </a:r>
            <a:r>
              <a:rPr lang="ar-SA" sz="2800" b="1" dirty="0" smtClean="0">
                <a:solidFill>
                  <a:schemeClr val="tx2">
                    <a:lumMod val="60000"/>
                    <a:lumOff val="40000"/>
                  </a:schemeClr>
                </a:solidFill>
              </a:rPr>
              <a:t>ك</a:t>
            </a:r>
            <a:r>
              <a:rPr lang="ar-SA" sz="2800" b="1" dirty="0" smtClean="0"/>
              <a:t>م و</a:t>
            </a:r>
            <a:r>
              <a:rPr lang="ar-SA" sz="2800" b="1" dirty="0" smtClean="0">
                <a:solidFill>
                  <a:schemeClr val="tx2">
                    <a:lumMod val="60000"/>
                    <a:lumOff val="40000"/>
                  </a:schemeClr>
                </a:solidFill>
              </a:rPr>
              <a:t>ب</a:t>
            </a:r>
            <a:r>
              <a:rPr lang="ar-SA" sz="2800" b="1" dirty="0" smtClean="0"/>
              <a:t>ر</a:t>
            </a:r>
            <a:r>
              <a:rPr lang="ar-SA" sz="2800" b="1" dirty="0" smtClean="0">
                <a:solidFill>
                  <a:schemeClr val="tx2">
                    <a:lumMod val="60000"/>
                    <a:lumOff val="40000"/>
                  </a:schemeClr>
                </a:solidFill>
              </a:rPr>
              <a:t>ك</a:t>
            </a:r>
            <a:r>
              <a:rPr lang="ar-SA" sz="2800" b="1" dirty="0" smtClean="0"/>
              <a:t>اته .</a:t>
            </a:r>
            <a:r>
              <a:rPr lang="ar-SA" sz="2800" b="1" dirty="0" smtClean="0">
                <a:solidFill>
                  <a:schemeClr val="tx2">
                    <a:lumMod val="60000"/>
                    <a:lumOff val="40000"/>
                  </a:schemeClr>
                </a:solidFill>
              </a:rPr>
              <a:t>.</a:t>
            </a:r>
            <a:r>
              <a:rPr lang="ar-SA" sz="2800" b="1" dirty="0" smtClean="0"/>
              <a:t>. </a:t>
            </a:r>
            <a:endParaRPr lang="ar-SA" sz="2800" b="1" dirty="0"/>
          </a:p>
        </p:txBody>
      </p:sp>
      <p:cxnSp>
        <p:nvCxnSpPr>
          <p:cNvPr id="7" name="رابط مستقيم 6"/>
          <p:cNvCxnSpPr/>
          <p:nvPr/>
        </p:nvCxnSpPr>
        <p:spPr>
          <a:xfrm rot="10800000">
            <a:off x="4419600" y="1676400"/>
            <a:ext cx="4114800" cy="0"/>
          </a:xfrm>
          <a:prstGeom prst="line">
            <a:avLst/>
          </a:prstGeom>
        </p:spPr>
        <p:style>
          <a:lnRef idx="2">
            <a:schemeClr val="dk1"/>
          </a:lnRef>
          <a:fillRef idx="0">
            <a:schemeClr val="dk1"/>
          </a:fillRef>
          <a:effectRef idx="1">
            <a:schemeClr val="dk1"/>
          </a:effectRef>
          <a:fontRef idx="minor">
            <a:schemeClr val="tx1"/>
          </a:fontRef>
        </p:style>
      </p:cxnSp>
      <p:cxnSp>
        <p:nvCxnSpPr>
          <p:cNvPr id="8" name="رابط مستقيم 7"/>
          <p:cNvCxnSpPr/>
          <p:nvPr/>
        </p:nvCxnSpPr>
        <p:spPr>
          <a:xfrm rot="10800000">
            <a:off x="5334000" y="1828800"/>
            <a:ext cx="32004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رابط مستقيم 8"/>
          <p:cNvCxnSpPr/>
          <p:nvPr/>
        </p:nvCxnSpPr>
        <p:spPr>
          <a:xfrm rot="10800000">
            <a:off x="3962400" y="1981200"/>
            <a:ext cx="4572000" cy="0"/>
          </a:xfrm>
          <a:prstGeom prst="line">
            <a:avLst/>
          </a:prstGeom>
        </p:spPr>
        <p:style>
          <a:lnRef idx="2">
            <a:schemeClr val="dk1"/>
          </a:lnRef>
          <a:fillRef idx="0">
            <a:schemeClr val="dk1"/>
          </a:fillRef>
          <a:effectRef idx="1">
            <a:schemeClr val="dk1"/>
          </a:effectRef>
          <a:fontRef idx="minor">
            <a:schemeClr val="tx1"/>
          </a:fontRef>
        </p:style>
      </p:cxnSp>
      <p:sp>
        <p:nvSpPr>
          <p:cNvPr id="13" name="مستطيل 12"/>
          <p:cNvSpPr/>
          <p:nvPr/>
        </p:nvSpPr>
        <p:spPr>
          <a:xfrm rot="20544684">
            <a:off x="694425" y="2235719"/>
            <a:ext cx="1943423" cy="1155252"/>
          </a:xfrm>
          <a:prstGeom prst="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4400" b="1" dirty="0" smtClean="0"/>
              <a:t>ال</a:t>
            </a:r>
            <a:r>
              <a:rPr lang="ar-SA" sz="4400" b="1" dirty="0" smtClean="0">
                <a:solidFill>
                  <a:schemeClr val="accent1">
                    <a:lumMod val="75000"/>
                  </a:schemeClr>
                </a:solidFill>
              </a:rPr>
              <a:t>ن</a:t>
            </a:r>
            <a:r>
              <a:rPr lang="ar-SA" sz="4400" b="1" dirty="0" smtClean="0"/>
              <a:t>ه</a:t>
            </a:r>
            <a:r>
              <a:rPr lang="ar-SA" sz="4400" b="1" dirty="0" smtClean="0">
                <a:solidFill>
                  <a:schemeClr val="accent1">
                    <a:lumMod val="75000"/>
                  </a:schemeClr>
                </a:solidFill>
              </a:rPr>
              <a:t>ا</a:t>
            </a:r>
            <a:r>
              <a:rPr lang="ar-SA" sz="4400" b="1" dirty="0" smtClean="0"/>
              <a:t>ي</a:t>
            </a:r>
            <a:r>
              <a:rPr lang="ar-SA" sz="4400" b="1" dirty="0" smtClean="0">
                <a:solidFill>
                  <a:schemeClr val="accent1">
                    <a:lumMod val="75000"/>
                  </a:schemeClr>
                </a:solidFill>
              </a:rPr>
              <a:t>ة</a:t>
            </a:r>
            <a:endParaRPr lang="ar-SA" sz="4400" b="1" dirty="0">
              <a:solidFill>
                <a:schemeClr val="accent1">
                  <a:lumMod val="75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2819400" y="457200"/>
            <a:ext cx="5486400" cy="609600"/>
          </a:xfrm>
        </p:spPr>
        <p:txBody>
          <a:bodyPr/>
          <a:lstStyle/>
          <a:p>
            <a:pPr algn="r"/>
            <a:r>
              <a:rPr lang="ar-SA" dirty="0" smtClean="0"/>
              <a:t>المقدمة :</a:t>
            </a:r>
            <a:endParaRPr lang="ar-SA" dirty="0"/>
          </a:p>
        </p:txBody>
      </p:sp>
      <p:sp>
        <p:nvSpPr>
          <p:cNvPr id="5" name="عنصر نائب للنص 4"/>
          <p:cNvSpPr>
            <a:spLocks noGrp="1"/>
          </p:cNvSpPr>
          <p:nvPr>
            <p:ph type="body" idx="1"/>
          </p:nvPr>
        </p:nvSpPr>
        <p:spPr>
          <a:xfrm>
            <a:off x="1752600" y="1447800"/>
            <a:ext cx="6705600" cy="4933950"/>
          </a:xfrm>
        </p:spPr>
        <p:txBody>
          <a:bodyPr/>
          <a:lstStyle/>
          <a:p>
            <a:r>
              <a:rPr lang="ar-SA" sz="2400" dirty="0" smtClean="0">
                <a:solidFill>
                  <a:schemeClr val="bg1">
                    <a:lumMod val="95000"/>
                    <a:lumOff val="5000"/>
                  </a:schemeClr>
                </a:solidFill>
              </a:rPr>
              <a:t>إن أول ما يتبادر إليه ذهن الباحث في علوم القرآن الكريم شيئان: وهما جانب النطق له و جانب الرسم ، فيبحث في آداب التلاوة و أحكامها ، و يطالع أنواع القراءات... ، و يبحث أيضاً في رسم القرآن الكريم و طريقة كتابته ، على أن هنالك تلازماً بين الجانبين ، إذ إن من تَعلم التلاوة سَهل عليه الرسم ، والعكس بالعكس.</a:t>
            </a:r>
          </a:p>
          <a:p>
            <a:r>
              <a:rPr lang="ar-SA" sz="2400" dirty="0" smtClean="0">
                <a:solidFill>
                  <a:schemeClr val="bg1">
                    <a:lumMod val="95000"/>
                    <a:lumOff val="5000"/>
                  </a:schemeClr>
                </a:solidFill>
              </a:rPr>
              <a:t>وهنا أردنا البحث والتفصيل في علم رسم القرآن الكريم ، الذي تعددت فيه أقوال واختلفت آراء، نستقصي ما استطعنا من جوانبه ، مع ملاحظة الإيجاز ، والإشارة إلى هذا الفن و مصادره ، و الذي أطلق عليه العلماء: "علم مرسوم الخط" ، أو "رسم المصحف الشريف".</a:t>
            </a:r>
          </a:p>
          <a:p>
            <a:endParaRPr lang="ar-SA" dirty="0"/>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629400" y="304800"/>
            <a:ext cx="1828800" cy="685800"/>
          </a:xfrm>
        </p:spPr>
        <p:txBody>
          <a:bodyPr>
            <a:normAutofit/>
          </a:bodyPr>
          <a:lstStyle/>
          <a:p>
            <a:pPr algn="r"/>
            <a:r>
              <a:rPr lang="ar-SA" sz="3200" dirty="0" smtClean="0">
                <a:solidFill>
                  <a:srgbClr val="002060"/>
                </a:solidFill>
                <a:effectLst>
                  <a:glow rad="63500">
                    <a:schemeClr val="accent1">
                      <a:satMod val="175000"/>
                      <a:alpha val="40000"/>
                    </a:schemeClr>
                  </a:glow>
                </a:effectLst>
              </a:rPr>
              <a:t>المفهوم:</a:t>
            </a:r>
            <a:endParaRPr lang="ar-SA" sz="3200" dirty="0">
              <a:solidFill>
                <a:srgbClr val="002060"/>
              </a:solidFill>
              <a:effectLst>
                <a:glow rad="63500">
                  <a:schemeClr val="accent1">
                    <a:satMod val="175000"/>
                    <a:alpha val="40000"/>
                  </a:schemeClr>
                </a:glow>
              </a:effectLst>
            </a:endParaRPr>
          </a:p>
        </p:txBody>
      </p:sp>
      <p:sp>
        <p:nvSpPr>
          <p:cNvPr id="3" name="عنصر نائب للمحتوى 2"/>
          <p:cNvSpPr>
            <a:spLocks noGrp="1"/>
          </p:cNvSpPr>
          <p:nvPr>
            <p:ph sz="quarter" idx="1"/>
          </p:nvPr>
        </p:nvSpPr>
        <p:spPr>
          <a:xfrm>
            <a:off x="685800" y="990600"/>
            <a:ext cx="7924800" cy="2209800"/>
          </a:xfrm>
        </p:spPr>
        <p:txBody>
          <a:bodyPr>
            <a:noAutofit/>
          </a:bodyPr>
          <a:lstStyle/>
          <a:p>
            <a:pPr algn="ctr"/>
            <a:r>
              <a:rPr lang="ar-SA" sz="1600" b="1" dirty="0" smtClean="0">
                <a:solidFill>
                  <a:schemeClr val="tx1">
                    <a:lumMod val="95000"/>
                    <a:lumOff val="5000"/>
                  </a:schemeClr>
                </a:solidFill>
                <a:effectLst>
                  <a:glow rad="63500">
                    <a:schemeClr val="accent1">
                      <a:satMod val="175000"/>
                      <a:alpha val="40000"/>
                    </a:schemeClr>
                  </a:glow>
                </a:effectLst>
              </a:rPr>
              <a:t/>
            </a:r>
            <a:br>
              <a:rPr lang="ar-SA" sz="1600" b="1" dirty="0" smtClean="0">
                <a:solidFill>
                  <a:schemeClr val="tx1">
                    <a:lumMod val="95000"/>
                    <a:lumOff val="5000"/>
                  </a:schemeClr>
                </a:solidFill>
                <a:effectLst>
                  <a:glow rad="63500">
                    <a:schemeClr val="accent1">
                      <a:satMod val="175000"/>
                      <a:alpha val="40000"/>
                    </a:schemeClr>
                  </a:glow>
                </a:effectLst>
              </a:rPr>
            </a:br>
            <a:r>
              <a:rPr lang="ar-SA" sz="1600" b="1" dirty="0" smtClean="0">
                <a:solidFill>
                  <a:schemeClr val="tx1">
                    <a:lumMod val="95000"/>
                    <a:lumOff val="5000"/>
                  </a:schemeClr>
                </a:solidFill>
                <a:effectLst>
                  <a:glow rad="63500">
                    <a:schemeClr val="accent1">
                      <a:satMod val="175000"/>
                      <a:alpha val="40000"/>
                    </a:schemeClr>
                  </a:glow>
                </a:effectLst>
              </a:rPr>
              <a:t>تعريف رسم المصحف </a:t>
            </a:r>
            <a:br>
              <a:rPr lang="ar-SA" sz="1600" b="1" dirty="0" smtClean="0">
                <a:solidFill>
                  <a:schemeClr val="tx1">
                    <a:lumMod val="95000"/>
                    <a:lumOff val="5000"/>
                  </a:schemeClr>
                </a:solidFill>
                <a:effectLst>
                  <a:glow rad="63500">
                    <a:schemeClr val="accent1">
                      <a:satMod val="175000"/>
                      <a:alpha val="40000"/>
                    </a:schemeClr>
                  </a:glow>
                </a:effectLst>
              </a:rPr>
            </a:br>
            <a:endParaRPr lang="ar-SA" sz="1600" b="1" dirty="0" smtClean="0">
              <a:solidFill>
                <a:schemeClr val="tx1">
                  <a:lumMod val="95000"/>
                  <a:lumOff val="5000"/>
                </a:schemeClr>
              </a:solidFill>
              <a:effectLst>
                <a:glow rad="63500">
                  <a:schemeClr val="accent1">
                    <a:satMod val="175000"/>
                    <a:alpha val="40000"/>
                  </a:schemeClr>
                </a:glow>
              </a:effectLst>
            </a:endParaRPr>
          </a:p>
          <a:p>
            <a:r>
              <a:rPr lang="ar-SA" sz="1600" b="1" dirty="0" smtClean="0">
                <a:solidFill>
                  <a:srgbClr val="0070C0"/>
                </a:solidFill>
                <a:effectLst>
                  <a:glow rad="63500">
                    <a:schemeClr val="accent1">
                      <a:satMod val="175000"/>
                      <a:alpha val="40000"/>
                    </a:schemeClr>
                  </a:glow>
                </a:effectLst>
              </a:rPr>
              <a:t>الرسم في اللغة:</a:t>
            </a:r>
            <a:r>
              <a:rPr lang="ar-SA" sz="1600" b="1" dirty="0" smtClean="0">
                <a:solidFill>
                  <a:srgbClr val="777777"/>
                </a:solidFill>
                <a:effectLst>
                  <a:glow rad="63500">
                    <a:schemeClr val="accent1">
                      <a:satMod val="175000"/>
                      <a:alpha val="40000"/>
                    </a:schemeClr>
                  </a:glow>
                </a:effectLst>
              </a:rPr>
              <a:t> </a:t>
            </a:r>
            <a:r>
              <a:rPr lang="ar-SA" sz="1600" b="1" dirty="0" smtClean="0">
                <a:solidFill>
                  <a:schemeClr val="tx1">
                    <a:lumMod val="95000"/>
                    <a:lumOff val="5000"/>
                  </a:schemeClr>
                </a:solidFill>
                <a:effectLst/>
              </a:rPr>
              <a:t>الأثر أي: أثر الكتابة في اللفظ،وهو تصوير الكلمة بحروف هجائها بتقدير الابتداء بها و الوقوف عليها. </a:t>
            </a:r>
          </a:p>
          <a:p>
            <a:r>
              <a:rPr lang="ar-SA" sz="1600" b="1" dirty="0" smtClean="0">
                <a:solidFill>
                  <a:schemeClr val="tx1">
                    <a:lumMod val="95000"/>
                    <a:lumOff val="5000"/>
                  </a:schemeClr>
                </a:solidFill>
                <a:effectLst>
                  <a:glow rad="63500">
                    <a:schemeClr val="accent1">
                      <a:satMod val="175000"/>
                      <a:alpha val="40000"/>
                    </a:schemeClr>
                  </a:glow>
                </a:effectLst>
              </a:rPr>
              <a:t/>
            </a:r>
            <a:br>
              <a:rPr lang="ar-SA" sz="1600" b="1" dirty="0" smtClean="0">
                <a:solidFill>
                  <a:schemeClr val="tx1">
                    <a:lumMod val="95000"/>
                    <a:lumOff val="5000"/>
                  </a:schemeClr>
                </a:solidFill>
                <a:effectLst>
                  <a:glow rad="63500">
                    <a:schemeClr val="accent1">
                      <a:satMod val="175000"/>
                      <a:alpha val="40000"/>
                    </a:schemeClr>
                  </a:glow>
                </a:effectLst>
              </a:rPr>
            </a:br>
            <a:r>
              <a:rPr lang="ar-SA" sz="1600" b="1" dirty="0" smtClean="0">
                <a:solidFill>
                  <a:srgbClr val="0070C0"/>
                </a:solidFill>
                <a:effectLst>
                  <a:glow rad="63500">
                    <a:schemeClr val="accent1">
                      <a:satMod val="175000"/>
                      <a:alpha val="40000"/>
                    </a:schemeClr>
                  </a:glow>
                </a:effectLst>
              </a:rPr>
              <a:t>وفي اصطلاح علماء الرسم :</a:t>
            </a:r>
            <a:r>
              <a:rPr lang="ar-SA" sz="1600" b="1" dirty="0" smtClean="0">
                <a:solidFill>
                  <a:schemeClr val="tx1">
                    <a:lumMod val="95000"/>
                    <a:lumOff val="5000"/>
                  </a:schemeClr>
                </a:solidFill>
                <a:effectLst>
                  <a:glow rad="63500">
                    <a:schemeClr val="accent1">
                      <a:satMod val="175000"/>
                      <a:alpha val="40000"/>
                    </a:schemeClr>
                  </a:glow>
                </a:effectLst>
              </a:rPr>
              <a:t> </a:t>
            </a:r>
            <a:r>
              <a:rPr lang="ar-SA" sz="1600" b="1" dirty="0" smtClean="0">
                <a:solidFill>
                  <a:schemeClr val="tx1">
                    <a:lumMod val="95000"/>
                    <a:lumOff val="5000"/>
                  </a:schemeClr>
                </a:solidFill>
                <a:effectLst/>
              </a:rPr>
              <a:t>الوضع الذي ارتضاه سيدنا عثمان رضي الله عنه في كتابة كلمات القرآن الكريم وحروفه. </a:t>
            </a:r>
            <a:r>
              <a:rPr lang="ar-SA" sz="1400" b="1" dirty="0" smtClean="0">
                <a:solidFill>
                  <a:schemeClr val="tx1">
                    <a:lumMod val="95000"/>
                    <a:lumOff val="5000"/>
                  </a:schemeClr>
                </a:solidFill>
                <a:effectLst>
                  <a:glow rad="63500">
                    <a:schemeClr val="accent1">
                      <a:satMod val="175000"/>
                      <a:alpha val="40000"/>
                    </a:schemeClr>
                  </a:glow>
                </a:effectLst>
              </a:rPr>
              <a:t/>
            </a:r>
            <a:br>
              <a:rPr lang="ar-SA" sz="1400" b="1" dirty="0" smtClean="0">
                <a:solidFill>
                  <a:schemeClr val="tx1">
                    <a:lumMod val="95000"/>
                    <a:lumOff val="5000"/>
                  </a:schemeClr>
                </a:solidFill>
                <a:effectLst>
                  <a:glow rad="63500">
                    <a:schemeClr val="accent1">
                      <a:satMod val="175000"/>
                      <a:alpha val="40000"/>
                    </a:schemeClr>
                  </a:glow>
                </a:effectLst>
              </a:rPr>
            </a:br>
            <a:endParaRPr lang="ar-SA" sz="1400" b="1" dirty="0">
              <a:solidFill>
                <a:schemeClr val="tx1">
                  <a:lumMod val="95000"/>
                  <a:lumOff val="5000"/>
                </a:schemeClr>
              </a:solidFill>
              <a:effectLst>
                <a:glow rad="63500">
                  <a:schemeClr val="accent1">
                    <a:satMod val="175000"/>
                    <a:alpha val="40000"/>
                  </a:schemeClr>
                </a:glow>
              </a:effectLst>
            </a:endParaRPr>
          </a:p>
        </p:txBody>
      </p:sp>
      <p:pic>
        <p:nvPicPr>
          <p:cNvPr id="5" name="صورة 4" descr="6464c41bc87b6f.jpg"/>
          <p:cNvPicPr>
            <a:picLocks noChangeAspect="1"/>
          </p:cNvPicPr>
          <p:nvPr/>
        </p:nvPicPr>
        <p:blipFill>
          <a:blip r:embed="rId2" cstate="print"/>
          <a:stretch>
            <a:fillRect/>
          </a:stretch>
        </p:blipFill>
        <p:spPr>
          <a:xfrm>
            <a:off x="685800" y="3810000"/>
            <a:ext cx="3505200" cy="2803175"/>
          </a:xfrm>
          <a:prstGeom prst="rect">
            <a:avLst/>
          </a:prstGeom>
          <a:ln w="38100" cap="sq">
            <a:solidFill>
              <a:schemeClr val="tx1">
                <a:lumMod val="95000"/>
                <a:lumOff val="5000"/>
              </a:schemeClr>
            </a:solidFill>
            <a:prstDash val="solid"/>
            <a:miter lim="800000"/>
          </a:ln>
          <a:effectLst>
            <a:glow rad="63500">
              <a:schemeClr val="accent6">
                <a:satMod val="175000"/>
                <a:alpha val="40000"/>
              </a:schemeClr>
            </a:glow>
            <a:outerShdw blurRad="50800" dist="38100" dir="2700000" algn="tl" rotWithShape="0">
              <a:srgbClr val="000000">
                <a:alpha val="43000"/>
              </a:srgbClr>
            </a:outerShdw>
          </a:effectLst>
        </p:spPr>
      </p:pic>
      <p:pic>
        <p:nvPicPr>
          <p:cNvPr id="6" name="صورة 5" descr="moshaaaf1.jpg"/>
          <p:cNvPicPr>
            <a:picLocks noChangeAspect="1"/>
          </p:cNvPicPr>
          <p:nvPr/>
        </p:nvPicPr>
        <p:blipFill>
          <a:blip r:embed="rId3" cstate="print"/>
          <a:stretch>
            <a:fillRect/>
          </a:stretch>
        </p:blipFill>
        <p:spPr>
          <a:xfrm>
            <a:off x="4572000" y="3810000"/>
            <a:ext cx="3505200" cy="2819400"/>
          </a:xfrm>
          <a:prstGeom prst="rect">
            <a:avLst/>
          </a:prstGeom>
          <a:ln w="38100" cap="sq">
            <a:solidFill>
              <a:srgbClr val="000000"/>
            </a:solidFill>
            <a:prstDash val="solid"/>
            <a:miter lim="800000"/>
          </a:ln>
          <a:effectLst>
            <a:glow rad="63500">
              <a:schemeClr val="accent1">
                <a:satMod val="175000"/>
                <a:alpha val="40000"/>
              </a:schemeClr>
            </a:glow>
            <a:outerShdw blurRad="50800" dist="38100" dir="2700000" algn="tl" rotWithShape="0">
              <a:srgbClr val="000000">
                <a:alpha val="43000"/>
              </a:srgbClr>
            </a:outerShdw>
          </a:effectLst>
        </p:spPr>
      </p:pic>
    </p:spTree>
  </p:cSld>
  <p:clrMapOvr>
    <a:masterClrMapping/>
  </p:clrMapOvr>
  <p:transition>
    <p:strips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2667000" y="533400"/>
            <a:ext cx="6019800" cy="762000"/>
          </a:xfrm>
        </p:spPr>
        <p:txBody>
          <a:bodyPr>
            <a:normAutofit fontScale="90000"/>
          </a:bodyPr>
          <a:lstStyle/>
          <a:p>
            <a:pPr algn="r"/>
            <a:r>
              <a:rPr lang="ar-SA" sz="2700" dirty="0" smtClean="0"/>
              <a:t>العلماء الذين أفردوا لهذا العلم بالتأليف :</a:t>
            </a:r>
            <a:r>
              <a:rPr lang="ar-SA" b="0" dirty="0" smtClean="0"/>
              <a:t/>
            </a:r>
            <a:br>
              <a:rPr lang="ar-SA" b="0" dirty="0" smtClean="0"/>
            </a:br>
            <a:endParaRPr lang="ar-SA" dirty="0"/>
          </a:p>
        </p:txBody>
      </p:sp>
      <p:sp>
        <p:nvSpPr>
          <p:cNvPr id="5" name="عنصر نائب للنص 4"/>
          <p:cNvSpPr>
            <a:spLocks noGrp="1"/>
          </p:cNvSpPr>
          <p:nvPr>
            <p:ph type="body" idx="1"/>
          </p:nvPr>
        </p:nvSpPr>
        <p:spPr>
          <a:xfrm>
            <a:off x="1447800" y="1295400"/>
            <a:ext cx="7315200" cy="5334000"/>
          </a:xfrm>
        </p:spPr>
        <p:txBody>
          <a:bodyPr/>
          <a:lstStyle/>
          <a:p>
            <a:r>
              <a:rPr lang="ar-SA" sz="2400" dirty="0" smtClean="0">
                <a:solidFill>
                  <a:schemeClr val="bg1">
                    <a:lumMod val="95000"/>
                    <a:lumOff val="5000"/>
                  </a:schemeClr>
                </a:solidFill>
              </a:rPr>
              <a:t>الأصل في المكتوب موافقته للمنطوق ، لكن ذلك أهمل في المصحف العثماني لأسباب يستنتجها القاريء في باب مزايا الرسم العثماني و فوائده ، لذلك عني بعض العلماء بحصر تلك الكلمات التي جاء خَطها على غير مقياس لفظها، فكان ممن أفردها منهم بالتأليف:</a:t>
            </a:r>
          </a:p>
          <a:p>
            <a:r>
              <a:rPr lang="ar-SA" sz="2400" dirty="0" smtClean="0">
                <a:solidFill>
                  <a:schemeClr val="bg1">
                    <a:lumMod val="95000"/>
                    <a:lumOff val="5000"/>
                  </a:schemeClr>
                </a:solidFill>
              </a:rPr>
              <a:t>1-الإمام أبو عمرو الداني ، في كتابه "المقنع".</a:t>
            </a:r>
          </a:p>
          <a:p>
            <a:r>
              <a:rPr lang="ar-SA" sz="2400" dirty="0" smtClean="0">
                <a:solidFill>
                  <a:schemeClr val="bg1">
                    <a:lumMod val="95000"/>
                    <a:lumOff val="5000"/>
                  </a:schemeClr>
                </a:solidFill>
              </a:rPr>
              <a:t>2- العلامة أبو عباس المراكشي،في كتابه "عنوان الدليل في رسوم خط التنزيل".</a:t>
            </a:r>
          </a:p>
          <a:p>
            <a:r>
              <a:rPr lang="ar-SA" sz="2400" dirty="0" smtClean="0">
                <a:solidFill>
                  <a:schemeClr val="bg1">
                    <a:lumMod val="95000"/>
                    <a:lumOff val="5000"/>
                  </a:schemeClr>
                </a:solidFill>
              </a:rPr>
              <a:t>3-العلامة محمد بن أحمد الشهير بالمتولي،في أرجوزته "اللؤلؤ المنظوم في ذكر جملة من المرسوم".</a:t>
            </a:r>
          </a:p>
          <a:p>
            <a:r>
              <a:rPr lang="ar-SA" sz="2400" dirty="0" smtClean="0">
                <a:solidFill>
                  <a:schemeClr val="bg1">
                    <a:lumMod val="95000"/>
                    <a:lumOff val="5000"/>
                  </a:schemeClr>
                </a:solidFill>
              </a:rPr>
              <a:t>4- العلامة محمد خلف الحسيني الذي شرح منظومته و ذيل الشرح بكتاب أسماه: "مرشد الحيران إلى معرفة ما يجب اتباعه في رسم القرآن".</a:t>
            </a:r>
          </a:p>
          <a:p>
            <a:r>
              <a:rPr lang="ar-SA" dirty="0" smtClean="0"/>
              <a:t/>
            </a:r>
            <a:br>
              <a:rPr lang="ar-SA" dirty="0" smtClean="0"/>
            </a:br>
            <a:endParaRPr lang="ar-SA" dirty="0"/>
          </a:p>
        </p:txBody>
      </p:sp>
    </p:spTree>
  </p:cSld>
  <p:clrMapOvr>
    <a:masterClrMapping/>
  </p:clrMapOvr>
  <p:transition>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04800"/>
            <a:ext cx="7467600" cy="1143000"/>
          </a:xfrm>
        </p:spPr>
        <p:txBody>
          <a:bodyPr>
            <a:normAutofit/>
          </a:bodyPr>
          <a:lstStyle/>
          <a:p>
            <a:pPr algn="r"/>
            <a:r>
              <a:rPr lang="ar-SA" sz="2800" b="1" dirty="0" smtClean="0"/>
              <a:t>قواعد رسم المصحف العثماني :</a:t>
            </a:r>
            <a:br>
              <a:rPr lang="ar-SA" sz="2800" b="1" dirty="0" smtClean="0"/>
            </a:br>
            <a:endParaRPr lang="ar-SA" sz="2800" dirty="0"/>
          </a:p>
        </p:txBody>
      </p:sp>
      <p:sp>
        <p:nvSpPr>
          <p:cNvPr id="3" name="عنصر نائب للمحتوى 2"/>
          <p:cNvSpPr>
            <a:spLocks noGrp="1"/>
          </p:cNvSpPr>
          <p:nvPr>
            <p:ph sz="quarter" idx="1"/>
          </p:nvPr>
        </p:nvSpPr>
        <p:spPr>
          <a:xfrm>
            <a:off x="152400" y="1600200"/>
            <a:ext cx="8610600" cy="4873752"/>
          </a:xfrm>
        </p:spPr>
        <p:txBody>
          <a:bodyPr>
            <a:normAutofit/>
          </a:bodyPr>
          <a:lstStyle/>
          <a:p>
            <a:r>
              <a:rPr lang="ar-SA" sz="2200" b="1" dirty="0" smtClean="0"/>
              <a:t>1- قاعدة الحذف : وذلك كحذف الألف في "يأيها" ، و الياء في "باغٍ" ، والواو في "فأوا".</a:t>
            </a:r>
          </a:p>
          <a:p>
            <a:r>
              <a:rPr lang="ar-SA" sz="2200" b="1" dirty="0" smtClean="0"/>
              <a:t>2- قاعدة الزيادة : وذلك كزيادة الألف في "تفتؤا" ، و الياء في "بأييد" ، والواو في"أولو".</a:t>
            </a:r>
          </a:p>
          <a:p>
            <a:r>
              <a:rPr lang="ar-SA" sz="2200" b="1" dirty="0" smtClean="0"/>
              <a:t>3- قاعدة الهمز : وذلك كأن تكتب حال سكونها بحرف حركة ما قبلها "ائذن ، اؤتمن".</a:t>
            </a:r>
          </a:p>
          <a:p>
            <a:r>
              <a:rPr lang="ar-SA" sz="2200" b="1" dirty="0" smtClean="0"/>
              <a:t>4- قاعدة البدل : وذلك ككتابة الألف واواً للتفخيم في "الصلوة" ، وكتابة النون ألفاً في نون. التوكيد المخففة "لنسفعاً" ، و هاء التأنيث تاء مفتوحة في نحو "رحمت".</a:t>
            </a:r>
          </a:p>
          <a:p>
            <a:r>
              <a:rPr lang="ar-SA" sz="2200" b="1" dirty="0" smtClean="0"/>
              <a:t>5- قاعدة الوصل والفصل : وذلك كوصل"أن" بِ "لا" ، و "عن" ، و"كل" بِ "ما".</a:t>
            </a:r>
          </a:p>
          <a:p>
            <a:r>
              <a:rPr lang="ar-SA" sz="2200" b="1" dirty="0" smtClean="0"/>
              <a:t>6- قاعدة ما فيه قراءتان : فإنه يكتب برسم إحداهما ، نحو "يخدعون، غيبت".</a:t>
            </a:r>
          </a:p>
          <a:p>
            <a:endParaRPr lang="ar-SA" dirty="0"/>
          </a:p>
        </p:txBody>
      </p:sp>
    </p:spTree>
  </p:cSld>
  <p:clrMapOvr>
    <a:masterClrMapping/>
  </p:clrMapOvr>
  <p:transition>
    <p:whee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352800" y="604421"/>
            <a:ext cx="5235606" cy="767179"/>
          </a:xfrm>
        </p:spPr>
        <p:txBody>
          <a:bodyPr>
            <a:normAutofit fontScale="90000"/>
          </a:bodyPr>
          <a:lstStyle/>
          <a:p>
            <a:pPr algn="r"/>
            <a:r>
              <a:rPr lang="ar-SA" sz="3100" dirty="0" smtClean="0"/>
              <a:t>مزايا الرسم العثماني و فوائده :</a:t>
            </a:r>
            <a:r>
              <a:rPr lang="ar-SA" sz="3200" dirty="0" smtClean="0"/>
              <a:t/>
            </a:r>
            <a:br>
              <a:rPr lang="ar-SA" sz="3200" dirty="0" smtClean="0"/>
            </a:br>
            <a:endParaRPr lang="ar-SA" dirty="0"/>
          </a:p>
        </p:txBody>
      </p:sp>
      <p:sp>
        <p:nvSpPr>
          <p:cNvPr id="3" name="عنصر نائب للنص 2"/>
          <p:cNvSpPr>
            <a:spLocks noGrp="1"/>
          </p:cNvSpPr>
          <p:nvPr>
            <p:ph type="body" idx="1"/>
          </p:nvPr>
        </p:nvSpPr>
        <p:spPr>
          <a:xfrm>
            <a:off x="1524000" y="1524000"/>
            <a:ext cx="7391400" cy="4857750"/>
          </a:xfrm>
        </p:spPr>
        <p:txBody>
          <a:bodyPr>
            <a:normAutofit/>
          </a:bodyPr>
          <a:lstStyle/>
          <a:p>
            <a:r>
              <a:rPr lang="ar-SA" sz="2000" dirty="0" smtClean="0"/>
              <a:t>الأولى : </a:t>
            </a:r>
            <a:r>
              <a:rPr lang="ar-SA" sz="2000" dirty="0" smtClean="0">
                <a:solidFill>
                  <a:schemeClr val="bg1">
                    <a:lumMod val="95000"/>
                    <a:lumOff val="5000"/>
                  </a:schemeClr>
                </a:solidFill>
              </a:rPr>
              <a:t>الدلالة على القراءات المتنوعة في الكلمة الواحدة ما أمكن. وذلك نحو "ان هدن لساحرن" رسمت بدون نقط أو إعراب ، فدلت على ذلك.</a:t>
            </a:r>
          </a:p>
          <a:p>
            <a:r>
              <a:rPr lang="ar-SA" sz="2000" dirty="0" smtClean="0"/>
              <a:t>الثانية : </a:t>
            </a:r>
            <a:r>
              <a:rPr lang="ar-SA" sz="2000" dirty="0" smtClean="0">
                <a:solidFill>
                  <a:schemeClr val="bg1">
                    <a:lumMod val="95000"/>
                    <a:lumOff val="5000"/>
                  </a:schemeClr>
                </a:solidFill>
              </a:rPr>
              <a:t>إفادة المعاني المختلفة بطريقة ظاهرة. وذلك كقطع "أم" في "أم من يكون عليهم وكيلاً"، ووصلها في "أمّن يمشي"، وذلك ليفيد معنى الانقطاع في الأولى دون الثانية.</a:t>
            </a:r>
          </a:p>
          <a:p>
            <a:r>
              <a:rPr lang="ar-SA" sz="2000" dirty="0" smtClean="0"/>
              <a:t>الثالثة : </a:t>
            </a:r>
            <a:r>
              <a:rPr lang="ar-SA" sz="2000" dirty="0" smtClean="0">
                <a:solidFill>
                  <a:schemeClr val="bg1">
                    <a:lumMod val="95000"/>
                    <a:lumOff val="5000"/>
                  </a:schemeClr>
                </a:solidFill>
              </a:rPr>
              <a:t>الدلالة على معنى خفي. كزيادة الياء في "بأييد"، إيماء لتعظيم قوة الله.</a:t>
            </a:r>
          </a:p>
          <a:p>
            <a:r>
              <a:rPr lang="ar-SA" sz="2000" dirty="0" smtClean="0"/>
              <a:t>الرابعة : </a:t>
            </a:r>
            <a:r>
              <a:rPr lang="ar-SA" sz="2000" dirty="0" smtClean="0">
                <a:solidFill>
                  <a:schemeClr val="bg1">
                    <a:lumMod val="95000"/>
                    <a:lumOff val="5000"/>
                  </a:schemeClr>
                </a:solidFill>
              </a:rPr>
              <a:t>الدلالة على أصل الحركة مثل "سأوريكم" ، أو أصل الحرف مثل "الصلوة".</a:t>
            </a:r>
          </a:p>
          <a:p>
            <a:r>
              <a:rPr lang="ar-SA" sz="2000" dirty="0" smtClean="0"/>
              <a:t>الخامسة : </a:t>
            </a:r>
            <a:r>
              <a:rPr lang="ar-SA" sz="2000" dirty="0" smtClean="0">
                <a:solidFill>
                  <a:schemeClr val="bg1">
                    <a:lumMod val="95000"/>
                    <a:lumOff val="5000"/>
                  </a:schemeClr>
                </a:solidFill>
              </a:rPr>
              <a:t>إفادة بعض اللغات الفصيحة.كقوله "يوم يأتِ" بحذف الياء على لغة هذيل.</a:t>
            </a:r>
          </a:p>
          <a:p>
            <a:r>
              <a:rPr lang="ar-SA" sz="2000" dirty="0" smtClean="0"/>
              <a:t>السادسة:</a:t>
            </a:r>
            <a:r>
              <a:rPr lang="ar-SA" sz="2000" dirty="0" smtClean="0">
                <a:solidFill>
                  <a:schemeClr val="bg1">
                    <a:lumMod val="95000"/>
                    <a:lumOff val="5000"/>
                  </a:schemeClr>
                </a:solidFill>
              </a:rPr>
              <a:t>حمل الناس على تلقي القرآن الكريم من صدور الثقات ، ولا يتكلوا على الرسم. وفي ذلك مزيتان ، إحداهما: التوثق من اللفظ والأداء حيث لا يتيقن من الرسم أياً كان شكله. </a:t>
            </a:r>
            <a:r>
              <a:rPr lang="ar-SA" sz="2000" dirty="0" smtClean="0"/>
              <a:t>والثانية: </a:t>
            </a:r>
            <a:r>
              <a:rPr lang="ar-SA" sz="2000" dirty="0" smtClean="0">
                <a:solidFill>
                  <a:schemeClr val="bg1">
                    <a:lumMod val="95000"/>
                    <a:lumOff val="5000"/>
                  </a:schemeClr>
                </a:solidFill>
              </a:rPr>
              <a:t>اتصال السند برسول الله صلّى الله عليه و سلم ، وهذه خاصية للأمة المحمدية.</a:t>
            </a:r>
          </a:p>
          <a:p>
            <a:endParaRPr lang="ar-SA" dirty="0"/>
          </a:p>
        </p:txBody>
      </p:sp>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743200" y="228600"/>
            <a:ext cx="6172200" cy="834390"/>
          </a:xfrm>
        </p:spPr>
        <p:txBody>
          <a:bodyPr>
            <a:normAutofit fontScale="90000"/>
          </a:bodyPr>
          <a:lstStyle/>
          <a:p>
            <a:pPr algn="r"/>
            <a:r>
              <a:rPr lang="ar-SA" sz="3100" dirty="0" smtClean="0">
                <a:solidFill>
                  <a:schemeClr val="tx2">
                    <a:lumMod val="50000"/>
                  </a:schemeClr>
                </a:solidFill>
              </a:rPr>
              <a:t>المصاحف و دور التحسين و التجويد:</a:t>
            </a:r>
            <a:r>
              <a:rPr lang="ar-SA" sz="3200" dirty="0" smtClean="0">
                <a:solidFill>
                  <a:schemeClr val="bg1">
                    <a:lumMod val="95000"/>
                    <a:lumOff val="5000"/>
                  </a:schemeClr>
                </a:solidFill>
              </a:rPr>
              <a:t/>
            </a:r>
            <a:br>
              <a:rPr lang="ar-SA" sz="3200" dirty="0" smtClean="0">
                <a:solidFill>
                  <a:schemeClr val="bg1">
                    <a:lumMod val="95000"/>
                    <a:lumOff val="5000"/>
                  </a:schemeClr>
                </a:solidFill>
              </a:rPr>
            </a:br>
            <a:endParaRPr lang="ar-SA" dirty="0"/>
          </a:p>
        </p:txBody>
      </p:sp>
      <p:sp>
        <p:nvSpPr>
          <p:cNvPr id="3" name="عنصر نائب للنص 2"/>
          <p:cNvSpPr>
            <a:spLocks noGrp="1"/>
          </p:cNvSpPr>
          <p:nvPr>
            <p:ph type="body" idx="1"/>
          </p:nvPr>
        </p:nvSpPr>
        <p:spPr>
          <a:xfrm>
            <a:off x="1676400" y="1066800"/>
            <a:ext cx="7162800" cy="5314950"/>
          </a:xfrm>
        </p:spPr>
        <p:txBody>
          <a:bodyPr>
            <a:normAutofit/>
          </a:bodyPr>
          <a:lstStyle/>
          <a:p>
            <a:r>
              <a:rPr lang="ar-SA" sz="2000" dirty="0" smtClean="0">
                <a:solidFill>
                  <a:schemeClr val="bg1">
                    <a:lumMod val="95000"/>
                    <a:lumOff val="5000"/>
                  </a:schemeClr>
                </a:solidFill>
              </a:rPr>
              <a:t>من الأشياء المستحدثة في المصاحف النقط ، وهما قسمان : </a:t>
            </a:r>
            <a:r>
              <a:rPr lang="ar-SA" sz="2000" dirty="0" smtClean="0">
                <a:solidFill>
                  <a:schemeClr val="tx1"/>
                </a:solidFill>
              </a:rPr>
              <a:t>إعراب </a:t>
            </a:r>
            <a:r>
              <a:rPr lang="ar-SA" sz="2000" dirty="0" smtClean="0">
                <a:solidFill>
                  <a:schemeClr val="bg1"/>
                </a:solidFill>
              </a:rPr>
              <a:t>و</a:t>
            </a:r>
            <a:r>
              <a:rPr lang="ar-SA" sz="2000" dirty="0" smtClean="0">
                <a:solidFill>
                  <a:schemeClr val="tx1"/>
                </a:solidFill>
              </a:rPr>
              <a:t> إعجام.</a:t>
            </a:r>
          </a:p>
          <a:p>
            <a:r>
              <a:rPr lang="ar-SA" sz="2000" dirty="0" smtClean="0">
                <a:solidFill>
                  <a:schemeClr val="tx1"/>
                </a:solidFill>
              </a:rPr>
              <a:t>نقط الإعراب : </a:t>
            </a:r>
            <a:r>
              <a:rPr lang="ar-SA" sz="2000" dirty="0" smtClean="0">
                <a:solidFill>
                  <a:schemeClr val="bg1">
                    <a:lumMod val="95000"/>
                    <a:lumOff val="5000"/>
                  </a:schemeClr>
                </a:solidFill>
              </a:rPr>
              <a:t>الشكل   هو العلامات الدالة على ما يعرض للحرف من حركة أو سكون أو شد أو مد.</a:t>
            </a:r>
          </a:p>
          <a:p>
            <a:r>
              <a:rPr lang="ar-SA" sz="2000" dirty="0" smtClean="0">
                <a:solidFill>
                  <a:schemeClr val="bg1">
                    <a:lumMod val="95000"/>
                    <a:lumOff val="5000"/>
                  </a:schemeClr>
                </a:solidFill>
              </a:rPr>
              <a:t>واختلف في أول من وضعه فقيل الخليل و قيل غيره. والصحيح الذي عليه أبو عمرو </a:t>
            </a:r>
            <a:r>
              <a:rPr lang="ar-SA" sz="2000" dirty="0" smtClean="0">
                <a:solidFill>
                  <a:schemeClr val="tx1"/>
                </a:solidFill>
              </a:rPr>
              <a:t>الداني : </a:t>
            </a:r>
            <a:r>
              <a:rPr lang="ar-SA" sz="2000" dirty="0" smtClean="0">
                <a:solidFill>
                  <a:schemeClr val="bg1">
                    <a:lumMod val="95000"/>
                    <a:lumOff val="5000"/>
                  </a:schemeClr>
                </a:solidFill>
              </a:rPr>
              <a:t>أنه أبو الأسود الدؤلي ، بأمر زياد بن أبي زياد ، والي البصرة ، فاختار رجلاً من عبد القيس و أمره بالشكل بلون يغاير لون المصحف. فجعل للفتحة نقطةً فوق الحرف، وللضمة أمامه ، وللكسرة تحته ، وللتنوين نقطتين هكذا ، حتى آخر المصحف. وعنه أخذ النقط حتى ظهر الخليل في العهد العباسي فأدخل عليه ما نحن عليه من التحسين اليوم.</a:t>
            </a:r>
          </a:p>
          <a:p>
            <a:r>
              <a:rPr lang="ar-SA" sz="2000" dirty="0" smtClean="0">
                <a:solidFill>
                  <a:schemeClr val="tx1"/>
                </a:solidFill>
              </a:rPr>
              <a:t>نقط الإعجام : </a:t>
            </a:r>
            <a:r>
              <a:rPr lang="ar-SA" sz="2000" dirty="0" smtClean="0">
                <a:solidFill>
                  <a:schemeClr val="bg1">
                    <a:lumMod val="95000"/>
                    <a:lumOff val="5000"/>
                  </a:schemeClr>
                </a:solidFill>
              </a:rPr>
              <a:t>النقط : هو العلامات التي تميز الحروف من بعضها كي لا يلتبس معجم بمهمل. والحروف المعجمة خمسة عشر حرفاً.</a:t>
            </a:r>
          </a:p>
          <a:p>
            <a:r>
              <a:rPr lang="ar-SA" sz="2000" dirty="0" smtClean="0">
                <a:solidFill>
                  <a:schemeClr val="bg1">
                    <a:lumMod val="95000"/>
                    <a:lumOff val="5000"/>
                  </a:schemeClr>
                </a:solidFill>
              </a:rPr>
              <a:t>واختلف في أول من وضع نقط الإعجام على أقوال أصحها: أنه : يحيى بن معمر أو ونصر بن عاصم ، وذلك بأمر الحجاج بن يوسف الثقفي. فوضعاه و جعلاه بلون مداد المصحف ، ليتميز عن نقط أبي الأسود.</a:t>
            </a:r>
          </a:p>
          <a:p>
            <a:r>
              <a:rPr lang="ar-SA" sz="2000" dirty="0" smtClean="0">
                <a:solidFill>
                  <a:schemeClr val="bg1">
                    <a:lumMod val="95000"/>
                    <a:lumOff val="5000"/>
                  </a:schemeClr>
                </a:solidFill>
              </a:rPr>
              <a:t>و منه يتبين أن نقط الإعراب متقدم على نقط الإعجام.</a:t>
            </a:r>
          </a:p>
          <a:p>
            <a:endParaRPr lang="ar-SA" dirty="0"/>
          </a:p>
        </p:txBody>
      </p:sp>
    </p:spTree>
  </p:cSld>
  <p:clrMapOvr>
    <a:masterClrMapping/>
  </p:clrMapOvr>
  <p:transition>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67200" y="381000"/>
            <a:ext cx="4038600" cy="838200"/>
          </a:xfrm>
        </p:spPr>
        <p:txBody>
          <a:bodyPr>
            <a:normAutofit fontScale="90000"/>
          </a:bodyPr>
          <a:lstStyle/>
          <a:p>
            <a:pPr algn="r"/>
            <a:r>
              <a:rPr lang="ar-SA" sz="2800" b="1" dirty="0" smtClean="0"/>
              <a:t>هل رسم المصحف توقيفي ؟</a:t>
            </a:r>
            <a:r>
              <a:rPr lang="ar-SA" b="1" dirty="0" smtClean="0"/>
              <a:t/>
            </a:r>
            <a:br>
              <a:rPr lang="ar-SA" b="1" dirty="0" smtClean="0"/>
            </a:br>
            <a:endParaRPr lang="ar-SA" dirty="0"/>
          </a:p>
        </p:txBody>
      </p:sp>
      <p:sp>
        <p:nvSpPr>
          <p:cNvPr id="3" name="عنصر نائب للمحتوى 2"/>
          <p:cNvSpPr>
            <a:spLocks noGrp="1"/>
          </p:cNvSpPr>
          <p:nvPr>
            <p:ph sz="quarter" idx="1"/>
          </p:nvPr>
        </p:nvSpPr>
        <p:spPr>
          <a:xfrm>
            <a:off x="457200" y="1219200"/>
            <a:ext cx="7848600" cy="5486400"/>
          </a:xfrm>
        </p:spPr>
        <p:txBody>
          <a:bodyPr>
            <a:normAutofit fontScale="70000" lnSpcReduction="20000"/>
          </a:bodyPr>
          <a:lstStyle/>
          <a:p>
            <a:r>
              <a:rPr lang="ar-SA" sz="2600" b="1" dirty="0" smtClean="0"/>
              <a:t>هل هو توقيفي بأمر رسول الله صلّى الله عليه </a:t>
            </a:r>
            <a:r>
              <a:rPr lang="ar-SA" sz="2600" b="1" dirty="0" err="1" smtClean="0"/>
              <a:t>و</a:t>
            </a:r>
            <a:r>
              <a:rPr lang="ar-SA" sz="2600" b="1" dirty="0" smtClean="0"/>
              <a:t> سلم ، أم اصطلاحي باتفاق بين الكتبة وبين سيدنا عثمان رضي الله عنه ، و ذهبوا في ذلك </a:t>
            </a:r>
            <a:r>
              <a:rPr lang="ar-SA" sz="2600" b="1" dirty="0" smtClean="0">
                <a:solidFill>
                  <a:schemeClr val="bg2">
                    <a:lumMod val="50000"/>
                  </a:schemeClr>
                </a:solidFill>
              </a:rPr>
              <a:t>مذاهب ثلاثة :</a:t>
            </a:r>
          </a:p>
          <a:p>
            <a:r>
              <a:rPr lang="ar-SA" sz="2600" b="1" dirty="0" smtClean="0">
                <a:solidFill>
                  <a:schemeClr val="bg2">
                    <a:lumMod val="50000"/>
                  </a:schemeClr>
                </a:solidFill>
              </a:rPr>
              <a:t>المذهب الأول: </a:t>
            </a:r>
            <a:r>
              <a:rPr lang="ar-SA" sz="2600" b="1" dirty="0" smtClean="0"/>
              <a:t>أنه توقيفي لا تجوز مخالفته ، وذلك مذهب الجمهور.</a:t>
            </a:r>
          </a:p>
          <a:p>
            <a:r>
              <a:rPr lang="ar-SA" sz="2600" b="1" dirty="0" smtClean="0">
                <a:solidFill>
                  <a:schemeClr val="bg2">
                    <a:lumMod val="50000"/>
                  </a:schemeClr>
                </a:solidFill>
              </a:rPr>
              <a:t>ومجمل دليلهم : </a:t>
            </a:r>
            <a:r>
              <a:rPr lang="ar-SA" sz="2600" b="1" dirty="0" smtClean="0"/>
              <a:t>إقرار النبي صلّى الله عليه و سلم الكتبة على كتابتهم ، ثم إجماع أكثر من اثني عشر ألفاً من الصحابة ، ثم إجماع الأئمة من التابعين و المجتهدين عليه ، وأدلة أخرى من العقل و النقل.</a:t>
            </a:r>
          </a:p>
          <a:p>
            <a:r>
              <a:rPr lang="ar-SA" sz="2600" b="1" dirty="0" smtClean="0"/>
              <a:t>ومن جملة أقوالهم في التزام الرسم العثماني :</a:t>
            </a:r>
          </a:p>
          <a:p>
            <a:r>
              <a:rPr lang="ar-SA" sz="2600" b="1" dirty="0" smtClean="0">
                <a:solidFill>
                  <a:schemeClr val="bg2">
                    <a:lumMod val="50000"/>
                  </a:schemeClr>
                </a:solidFill>
              </a:rPr>
              <a:t>عن مالك : </a:t>
            </a:r>
            <a:r>
              <a:rPr lang="ar-SA" sz="2600" b="1" dirty="0" smtClean="0"/>
              <a:t>سئل أرأيت من استُكتب مصحفاً أترى أن يكتبه على ما استحدثه الناس من الهجاء اليوم ؟ فقال : لا أرى ذلك ، ولكن يكتب على الكتبة الأولى.</a:t>
            </a:r>
          </a:p>
          <a:p>
            <a:r>
              <a:rPr lang="ar-SA" sz="2600" b="1" dirty="0" smtClean="0"/>
              <a:t>عن أحمد : قال: تحرم مخالفة خط عثمان في واو أو ياء أو غير ذلك.</a:t>
            </a:r>
          </a:p>
          <a:p>
            <a:r>
              <a:rPr lang="ar-SA" sz="2600" b="1" dirty="0" smtClean="0">
                <a:solidFill>
                  <a:schemeClr val="bg2">
                    <a:lumMod val="50000"/>
                  </a:schemeClr>
                </a:solidFill>
              </a:rPr>
              <a:t>المذهب الثاني : </a:t>
            </a:r>
            <a:r>
              <a:rPr lang="ar-SA" sz="2600" b="1" dirty="0" smtClean="0"/>
              <a:t>أنه اصطلاحي فتجوز مخالفته ، وعليه ابن خلدون في مقدمته ، والقاضي أبو بكر، ودليلهم: أن الله سبحانه وتعالى لم يفرض على الأمة شيئاً في كتابته ، ولم يرد في السنة والإجماع ما يوجبه. ولقد نوقش هذا المذهب بأدلة تضعفه وتقلل من منطقيته.</a:t>
            </a:r>
          </a:p>
          <a:p>
            <a:r>
              <a:rPr lang="ar-SA" sz="2600" b="1" dirty="0" smtClean="0">
                <a:solidFill>
                  <a:schemeClr val="bg2">
                    <a:lumMod val="50000"/>
                  </a:schemeClr>
                </a:solidFill>
              </a:rPr>
              <a:t>المذهب الثالث : </a:t>
            </a:r>
            <a:r>
              <a:rPr lang="ar-SA" sz="2600" b="1" dirty="0" smtClean="0"/>
              <a:t>تجب كتابة المصحف للعامة على الاصطلاحات الشائعة عندهم ، و يجب في ذات الوقت المحافظة على الرسم العثماني بين الآثار الموروثة عن السلف. وهذا الرأي : يحتاط للقرآن الكريم من ناحية إبعاد الناس عن اللبس ، ومن ناحية إبقاء الرسم المأثور ليقرأ به العارفون به، والإحتياط مطلب ديني خاصة في جانب حماية التنزيل.</a:t>
            </a:r>
          </a:p>
          <a:p>
            <a:r>
              <a:rPr lang="ar-SA" sz="2600" b="1" dirty="0" smtClean="0">
                <a:solidFill>
                  <a:schemeClr val="bg2">
                    <a:lumMod val="50000"/>
                  </a:schemeClr>
                </a:solidFill>
              </a:rPr>
              <a:t>والراجح : </a:t>
            </a:r>
            <a:r>
              <a:rPr lang="ar-SA" sz="2600" b="1" dirty="0" smtClean="0"/>
              <a:t>ما عليه الجمهور ، وأن رسم القرآن توقيفي كله ، ومنه ما كان بإملاء الرسول صلّى الله عليه وسلم في كتابةَ بعض الكلمات ، والقسم الآخر كُتب كما تقرؤه قريش بلسانها.</a:t>
            </a:r>
          </a:p>
          <a:p>
            <a:pPr>
              <a:buNone/>
            </a:pPr>
            <a:r>
              <a:rPr lang="ar-SA" dirty="0" smtClean="0"/>
              <a:t/>
            </a:r>
            <a:br>
              <a:rPr lang="ar-SA" dirty="0" smtClean="0"/>
            </a:br>
            <a:endParaRPr lang="ar-SA" dirty="0"/>
          </a:p>
        </p:txBody>
      </p:sp>
    </p:spTree>
  </p:cSld>
  <p:clrMapOvr>
    <a:masterClrMapping/>
  </p:clrMapOvr>
  <p:transition>
    <p:blinds/>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462</TotalTime>
  <Words>1380</Words>
  <Application>Microsoft Office PowerPoint</Application>
  <PresentationFormat>عرض على الشاشة (3:4)‏</PresentationFormat>
  <Paragraphs>156</Paragraphs>
  <Slides>25</Slides>
  <Notes>0</Notes>
  <HiddenSlides>0</HiddenSlides>
  <MMClips>0</MMClips>
  <ScaleCrop>false</ScaleCrop>
  <HeadingPairs>
    <vt:vector size="4" baseType="variant">
      <vt:variant>
        <vt:lpstr>سمة</vt:lpstr>
      </vt:variant>
      <vt:variant>
        <vt:i4>1</vt:i4>
      </vt:variant>
      <vt:variant>
        <vt:lpstr>عناوين الشرائح</vt:lpstr>
      </vt:variant>
      <vt:variant>
        <vt:i4>25</vt:i4>
      </vt:variant>
    </vt:vector>
  </HeadingPairs>
  <TitlesOfParts>
    <vt:vector size="26" baseType="lpstr">
      <vt:lpstr>مشربية</vt:lpstr>
      <vt:lpstr>الشريحة 1</vt:lpstr>
      <vt:lpstr>الموضوعات :</vt:lpstr>
      <vt:lpstr>المقدمة :</vt:lpstr>
      <vt:lpstr>المفهوم:</vt:lpstr>
      <vt:lpstr>العلماء الذين أفردوا لهذا العلم بالتأليف : </vt:lpstr>
      <vt:lpstr>قواعد رسم المصحف العثماني : </vt:lpstr>
      <vt:lpstr>مزايا الرسم العثماني و فوائده : </vt:lpstr>
      <vt:lpstr>المصاحف و دور التحسين و التجويد: </vt:lpstr>
      <vt:lpstr>هل رسم المصحف توقيفي ؟ </vt:lpstr>
      <vt:lpstr>حكم نقط المصحف و شكله : </vt:lpstr>
      <vt:lpstr>شبهات حول كتابة القرآن و رسمه والرد عليها :</vt:lpstr>
      <vt:lpstr>الحروف السبعة في المصاحف العثمانية : </vt:lpstr>
      <vt:lpstr>رسم المصحف وتطوير خطه : </vt:lpstr>
      <vt:lpstr>حفظ القرآن في عهد النبي محمد صلى الله عليه وسلم : </vt:lpstr>
      <vt:lpstr>جمع المصحف في عهد أبي بكر الصديق رضي الله عنه : </vt:lpstr>
      <vt:lpstr>نسخ المصحف في عهد عثمان رضي الله عنه : </vt:lpstr>
      <vt:lpstr>"رسم المصحف ونقطه" </vt:lpstr>
      <vt:lpstr>{صورعن رسم القرآن قديماً و حديثاً. </vt:lpstr>
      <vt:lpstr>الشريحة 19</vt:lpstr>
      <vt:lpstr>الشريحة 20</vt:lpstr>
      <vt:lpstr>الشريحة 21</vt:lpstr>
      <vt:lpstr>الشريحة 22</vt:lpstr>
      <vt:lpstr>الشريحة 23</vt:lpstr>
      <vt:lpstr>الشريحة 24</vt:lpstr>
      <vt:lpstr>عمل الطالب: محمد علي صالح . الصف: التاسع {ج} . مسائي . المادة : التربية الاسلامية. مقدم إلى الأستاذ: هاني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رسم المصحف</dc:title>
  <dc:creator>alamri</dc:creator>
  <cp:lastModifiedBy>alamri</cp:lastModifiedBy>
  <cp:revision>43</cp:revision>
  <dcterms:created xsi:type="dcterms:W3CDTF">2011-01-24T20:00:54Z</dcterms:created>
  <dcterms:modified xsi:type="dcterms:W3CDTF">2011-01-26T09:22:51Z</dcterms:modified>
</cp:coreProperties>
</file>