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amri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FAA84E8-BDD6-4722-AFA8-EFF5F7C3B1A1}" type="datetimeFigureOut">
              <a:rPr lang="ar-SA" smtClean="0"/>
              <a:t>13/02/1432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803820-109A-412B-9B34-24C4134B4E1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67000" y="8382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4800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4800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sz="4800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</a:t>
            </a:r>
            <a:r>
              <a:rPr lang="ar-SA" sz="4800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</a:t>
            </a:r>
            <a:r>
              <a:rPr lang="ar-SA" sz="4800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ر</a:t>
            </a:r>
            <a:r>
              <a:rPr lang="ar-SA" sz="4800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</a:t>
            </a:r>
            <a:r>
              <a:rPr lang="ar-SA" sz="4800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ة</a:t>
            </a:r>
            <a:r>
              <a:rPr lang="ar-SA" sz="4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4000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ar-SA" sz="40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ar-SA" sz="4000" b="0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38400" y="1752600"/>
            <a:ext cx="4038600" cy="17526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</a:t>
            </a:r>
            <a:r>
              <a:rPr lang="ar-SA" sz="36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صور عن التربة وأنواعها </a:t>
            </a:r>
            <a:r>
              <a:rPr lang="ar-SA" sz="36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</a:t>
            </a:r>
            <a:r>
              <a:rPr lang="ar-SA" sz="36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التعرية </a:t>
            </a:r>
            <a:r>
              <a:rPr lang="ar-SA" sz="36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sz="36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0"/>
            <a:ext cx="8077200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1828800" y="76200"/>
            <a:ext cx="5105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التربة </a:t>
            </a:r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sz="32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505327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838200"/>
            <a:ext cx="3810000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493488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116" y="838200"/>
            <a:ext cx="3728484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2286000" y="152400"/>
            <a:ext cx="4267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</a:t>
            </a:r>
            <a:r>
              <a:rPr lang="ar-SA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التربة </a:t>
            </a:r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r>
              <a:rPr lang="ar-SA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97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889" y="838200"/>
            <a:ext cx="8384711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676400" y="152400"/>
            <a:ext cx="5562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التربة</a:t>
            </a:r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..</a:t>
            </a:r>
            <a:endParaRPr lang="ar-SA" sz="28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{ </a:t>
            </a:r>
            <a:r>
              <a:rPr lang="ar-SA" sz="36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التعرية </a:t>
            </a:r>
            <a:r>
              <a:rPr lang="ar-SA" sz="36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sz="3600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صورة 2" descr="Erosion_B_Rosen_Flickr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914400"/>
            <a:ext cx="8382000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467600" cy="1143000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32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التعرية </a:t>
            </a:r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dirty="0"/>
          </a:p>
        </p:txBody>
      </p:sp>
      <p:pic>
        <p:nvPicPr>
          <p:cNvPr id="3" name="صورة 2" descr="wind-erosion.jpg"/>
          <p:cNvPicPr>
            <a:picLocks noChangeAspect="1"/>
          </p:cNvPicPr>
          <p:nvPr/>
        </p:nvPicPr>
        <p:blipFill>
          <a:blip r:embed="rId2" cstate="print"/>
          <a:srcRect l="4046" t="5384" r="3919" b="12514"/>
          <a:stretch>
            <a:fillRect/>
          </a:stretch>
        </p:blipFill>
        <p:spPr>
          <a:xfrm>
            <a:off x="533400" y="1219200"/>
            <a:ext cx="7924800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315200" cy="685800"/>
          </a:xfrm>
        </p:spPr>
        <p:txBody>
          <a:bodyPr/>
          <a:lstStyle/>
          <a:p>
            <a:pPr algn="ctr"/>
            <a:r>
              <a:rPr lang="ar-SA" sz="24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28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التعرية </a:t>
            </a:r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dirty="0"/>
          </a:p>
        </p:txBody>
      </p:sp>
      <p:pic>
        <p:nvPicPr>
          <p:cNvPr id="3" name="صورة 2" descr="erosion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219200"/>
            <a:ext cx="38100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R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219200"/>
            <a:ext cx="38100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7391400" cy="808038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32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التعرية </a:t>
            </a:r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dirty="0"/>
          </a:p>
        </p:txBody>
      </p:sp>
      <p:pic>
        <p:nvPicPr>
          <p:cNvPr id="3" name="صورة 2" descr="858_11213849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143000"/>
            <a:ext cx="383387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sand-slope-sand-stone-ero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143000"/>
            <a:ext cx="3810000" cy="5334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7162800" cy="762000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{ </a:t>
            </a:r>
            <a:r>
              <a:rPr lang="ar-SA" sz="32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التعرية </a:t>
            </a:r>
            <a:r>
              <a:rPr lang="ar-SA" sz="32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</a:t>
            </a:r>
            <a:endParaRPr lang="ar-SA" dirty="0"/>
          </a:p>
        </p:txBody>
      </p:sp>
      <p:pic>
        <p:nvPicPr>
          <p:cNvPr id="3" name="صورة 2" descr="1106619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990600"/>
            <a:ext cx="3701355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425p.jpglzrqt6i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990600"/>
            <a:ext cx="371475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0800" y="3810000"/>
            <a:ext cx="5638800" cy="1981200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 ال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ط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محمد علي صالح . </a:t>
            </a:r>
            <a:b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ص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:التاسع ...{ الشعبة :{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جـ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مسائي .</a:t>
            </a:r>
            <a:b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د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ة : العلوم .</a:t>
            </a:r>
            <a:b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أ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ش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ر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 ا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لأ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س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sz="27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ذ</a:t>
            </a:r>
            <a:r>
              <a:rPr lang="ar-SA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عبد الكريم .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676400" y="1600200"/>
            <a:ext cx="6019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C00000"/>
                </a:solidFill>
              </a:rPr>
              <a:t>{</a:t>
            </a:r>
            <a:r>
              <a:rPr lang="ar-SA" sz="3600" dirty="0" smtClean="0"/>
              <a:t> ا</a:t>
            </a:r>
            <a:r>
              <a:rPr lang="ar-SA" sz="3600" dirty="0" smtClean="0">
                <a:solidFill>
                  <a:srgbClr val="C00000"/>
                </a:solidFill>
              </a:rPr>
              <a:t>ل</a:t>
            </a:r>
            <a:r>
              <a:rPr lang="ar-SA" sz="3600" dirty="0" smtClean="0"/>
              <a:t>نه</a:t>
            </a:r>
            <a:r>
              <a:rPr lang="ar-SA" sz="3600" dirty="0" smtClean="0">
                <a:solidFill>
                  <a:srgbClr val="000000"/>
                </a:solidFill>
              </a:rPr>
              <a:t>ا</a:t>
            </a:r>
            <a:r>
              <a:rPr lang="ar-SA" sz="3600" dirty="0" smtClean="0">
                <a:solidFill>
                  <a:srgbClr val="C00000"/>
                </a:solidFill>
              </a:rPr>
              <a:t>ي</a:t>
            </a:r>
            <a:r>
              <a:rPr lang="ar-SA" sz="3600" dirty="0" smtClean="0"/>
              <a:t>ة .</a:t>
            </a:r>
            <a:r>
              <a:rPr lang="ar-SA" sz="3600" dirty="0" smtClean="0">
                <a:solidFill>
                  <a:srgbClr val="C00000"/>
                </a:solidFill>
              </a:rPr>
              <a:t>.</a:t>
            </a:r>
            <a:r>
              <a:rPr lang="ar-SA" sz="3600" dirty="0" smtClean="0"/>
              <a:t> </a:t>
            </a:r>
            <a:endParaRPr lang="ar-SA" sz="3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77000" y="457200"/>
            <a:ext cx="2286000" cy="598962"/>
          </a:xfrm>
        </p:spPr>
        <p:txBody>
          <a:bodyPr/>
          <a:lstStyle/>
          <a:p>
            <a:pPr algn="r"/>
            <a:r>
              <a:rPr lang="ar-SA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</a:t>
            </a:r>
            <a:r>
              <a:rPr lang="ar-SA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</a:t>
            </a:r>
            <a:r>
              <a:rPr lang="ar-SA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</a:t>
            </a:r>
            <a:r>
              <a:rPr lang="ar-SA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</a:t>
            </a:r>
            <a:r>
              <a:rPr lang="ar-SA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اض</a:t>
            </a:r>
            <a:r>
              <a:rPr lang="ar-SA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ــ</a:t>
            </a:r>
            <a:r>
              <a:rPr lang="ar-SA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</a:t>
            </a:r>
            <a:r>
              <a:rPr lang="ar-SA" b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ـ</a:t>
            </a:r>
            <a:r>
              <a:rPr lang="ar-SA" b="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 :</a:t>
            </a:r>
            <a:endParaRPr lang="ar-SA" b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86400" y="1752600"/>
            <a:ext cx="2971800" cy="3733800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 </a:t>
            </a:r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</a:t>
            </a:r>
            <a:r>
              <a:rPr lang="ar-SA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الجزء 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المعدني لتربة .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2-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1"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الناتج النهائي لعمليات التجوية هي </a:t>
            </a:r>
            <a:r>
              <a:rPr kumimoji="1" lang="ar-SA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التربة .</a:t>
            </a:r>
          </a:p>
          <a:p>
            <a:pPr algn="r"/>
            <a:r>
              <a:rPr kumimoji="1"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3-</a:t>
            </a:r>
            <a:r>
              <a:rPr kumimoji="1" lang="ar-SA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المواد 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العضوية لتربة .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4-</a:t>
            </a:r>
            <a:r>
              <a:rPr lang="ar-SA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ماء </a:t>
            </a:r>
            <a:r>
              <a:rPr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التربة .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5-</a:t>
            </a:r>
            <a:r>
              <a:rPr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هواء </a:t>
            </a:r>
            <a:r>
              <a:rPr lang="ar-SA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التربة .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6- </a:t>
            </a:r>
            <a:r>
              <a:rPr lang="ar-SA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المصطلحات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7-</a:t>
            </a:r>
            <a:r>
              <a:rPr lang="ar-SA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صور عن التربة .</a:t>
            </a:r>
          </a:p>
          <a:p>
            <a:pPr algn="r"/>
            <a:r>
              <a:rPr lang="ar-SA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8-</a:t>
            </a:r>
            <a:r>
              <a:rPr lang="ar-SA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صور عن التعرية .</a:t>
            </a:r>
            <a:endParaRPr lang="ar-SA" b="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0" y="762000"/>
            <a:ext cx="2514600" cy="914400"/>
          </a:xfr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  <a:lumOff val="5000"/>
              </a:schemeClr>
            </a:outerShdw>
          </a:effectLst>
        </p:spPr>
        <p:txBody>
          <a:bodyPr/>
          <a:lstStyle/>
          <a:p>
            <a:pPr algn="r"/>
            <a:r>
              <a:rPr lang="ar-SA" sz="4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ahoma" pitchFamily="34" charset="0"/>
              </a:rPr>
              <a:t>تعريف التربة</a:t>
            </a:r>
            <a:endParaRPr lang="ar-SA" sz="40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48200" y="1981200"/>
            <a:ext cx="4264152" cy="2629336"/>
          </a:xfrm>
        </p:spPr>
        <p:txBody>
          <a:bodyPr>
            <a:normAutofit/>
          </a:bodyPr>
          <a:lstStyle/>
          <a:p>
            <a:r>
              <a:rPr lang="ar-SA" sz="1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التربة: </a:t>
            </a:r>
          </a:p>
          <a:p>
            <a:r>
              <a:rPr lang="ar-SA" sz="1900" b="1" dirty="0" smtClean="0">
                <a:solidFill>
                  <a:srgbClr val="000000"/>
                </a:solidFill>
              </a:rPr>
              <a:t>*جسم </a:t>
            </a:r>
            <a:r>
              <a:rPr lang="ar-SA" sz="1900" b="1" dirty="0" smtClean="0">
                <a:solidFill>
                  <a:srgbClr val="000000"/>
                </a:solidFill>
              </a:rPr>
              <a:t>طبيعي مكون من</a:t>
            </a:r>
          </a:p>
          <a:p>
            <a:r>
              <a:rPr lang="ar-SA" sz="1900" b="1" dirty="0" smtClean="0">
                <a:solidFill>
                  <a:srgbClr val="000000"/>
                </a:solidFill>
              </a:rPr>
              <a:t> مواد عضوية ومعدنية وحية. </a:t>
            </a:r>
          </a:p>
          <a:p>
            <a:r>
              <a:rPr lang="ar-SA" sz="1900" dirty="0" smtClean="0">
                <a:solidFill>
                  <a:srgbClr val="002060"/>
                </a:solidFill>
              </a:rPr>
              <a:t>* ويغطي </a:t>
            </a:r>
            <a:r>
              <a:rPr lang="ar-SA" sz="1900" dirty="0" smtClean="0">
                <a:solidFill>
                  <a:srgbClr val="002060"/>
                </a:solidFill>
              </a:rPr>
              <a:t>أجزاءً كبيرة من سطح الأرض. </a:t>
            </a:r>
          </a:p>
          <a:p>
            <a:r>
              <a:rPr lang="ar-SA" sz="1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* ويحده </a:t>
            </a:r>
            <a:r>
              <a:rPr lang="ar-SA" sz="1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من أعلى الهواء أو المياه الضحلة. </a:t>
            </a:r>
          </a:p>
          <a:p>
            <a:r>
              <a:rPr lang="ar-SA" sz="1900" dirty="0" smtClean="0">
                <a:solidFill>
                  <a:srgbClr val="002060"/>
                </a:solidFill>
              </a:rPr>
              <a:t>* ومن </a:t>
            </a:r>
            <a:r>
              <a:rPr lang="ar-SA" sz="1900" dirty="0" smtClean="0">
                <a:solidFill>
                  <a:srgbClr val="002060"/>
                </a:solidFill>
              </a:rPr>
              <a:t>الأسفل حيث تنتهي منطقة جذور النبات. </a:t>
            </a:r>
          </a:p>
          <a:p>
            <a:r>
              <a:rPr lang="ar-SA" sz="1900" b="1" dirty="0" smtClean="0">
                <a:solidFill>
                  <a:srgbClr val="000000"/>
                </a:solidFill>
              </a:rPr>
              <a:t>* ويستطيع </a:t>
            </a:r>
            <a:r>
              <a:rPr lang="ar-SA" sz="1900" b="1" dirty="0" smtClean="0">
                <a:solidFill>
                  <a:srgbClr val="000000"/>
                </a:solidFill>
              </a:rPr>
              <a:t>إمداد النبات بما يحتاجه في الحقل.</a:t>
            </a:r>
          </a:p>
          <a:p>
            <a:endParaRPr lang="ar-SA" dirty="0"/>
          </a:p>
        </p:txBody>
      </p:sp>
      <p:pic>
        <p:nvPicPr>
          <p:cNvPr id="4" name="Picture 5" descr="soil_break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143000"/>
            <a:ext cx="4053255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67600" cy="1143000"/>
          </a:xfrm>
        </p:spPr>
        <p:txBody>
          <a:bodyPr/>
          <a:lstStyle/>
          <a:p>
            <a:pPr algn="r"/>
            <a:r>
              <a:rPr lang="ar-SA" b="1" dirty="0" smtClean="0"/>
              <a:t>مكونات التربة 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أولاً: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الجزء المعدني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219200" y="4419600"/>
            <a:ext cx="7391400" cy="19050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ar-SA" sz="2800" b="1" dirty="0" smtClean="0">
                <a:cs typeface="Traditional Arabic" pitchFamily="18" charset="-78"/>
              </a:rPr>
              <a:t>أولية </a:t>
            </a:r>
            <a:r>
              <a:rPr lang="ar-SA" sz="2800" b="1" dirty="0" smtClean="0">
                <a:cs typeface="Traditional Arabic" pitchFamily="18" charset="-78"/>
              </a:rPr>
              <a:t>وثانوية:</a:t>
            </a:r>
            <a:endParaRPr lang="ar-SA" sz="2800" b="1" dirty="0" smtClean="0">
              <a:cs typeface="Traditional Arabic" pitchFamily="18" charset="-78"/>
            </a:endParaRPr>
          </a:p>
          <a:p>
            <a:pPr marL="1143000" lvl="2" indent="-228600">
              <a:lnSpc>
                <a:spcPct val="90000"/>
              </a:lnSpc>
              <a:buClr>
                <a:schemeClr val="bg2"/>
              </a:buClr>
              <a:buSzPct val="65000"/>
              <a:buFont typeface="Wingdings" pitchFamily="2" charset="2"/>
              <a:buChar char="l"/>
            </a:pP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أولية: </a:t>
            </a:r>
            <a:r>
              <a:rPr lang="ar-SA" sz="2600" b="1" dirty="0" smtClean="0">
                <a:cs typeface="Traditional Arabic" pitchFamily="18" charset="-78"/>
              </a:rPr>
              <a:t>تكونت بواسطة تبريد الصخور الذائبة ”الصهير الصخري“.</a:t>
            </a:r>
          </a:p>
          <a:p>
            <a:pPr marL="1143000" lvl="2" indent="-228600">
              <a:lnSpc>
                <a:spcPct val="90000"/>
              </a:lnSpc>
              <a:buClr>
                <a:schemeClr val="bg2"/>
              </a:buClr>
              <a:buSzPct val="65000"/>
              <a:buFont typeface="Wingdings" pitchFamily="2" charset="2"/>
              <a:buChar char="l"/>
            </a:pP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ثانوية: </a:t>
            </a:r>
            <a:r>
              <a:rPr lang="ar-SA" sz="2600" b="1" dirty="0" smtClean="0">
                <a:cs typeface="Traditional Arabic" pitchFamily="18" charset="-78"/>
              </a:rPr>
              <a:t>ترسبت أو تبلورت مرة أخرى من محاليل تحوي عناصر نتجت من ذوبان معادن أخرى.</a:t>
            </a:r>
          </a:p>
          <a:p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953000" y="1371600"/>
            <a:ext cx="3657600" cy="31242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ar-SA" sz="2800" b="1" dirty="0" smtClean="0">
                <a:cs typeface="Traditional Arabic" pitchFamily="18" charset="-78"/>
              </a:rPr>
              <a:t>المعادن:</a:t>
            </a:r>
          </a:p>
          <a:p>
            <a:pPr lvl="1">
              <a:lnSpc>
                <a:spcPct val="90000"/>
              </a:lnSpc>
            </a:pPr>
            <a:r>
              <a:rPr lang="ar-SA" sz="2600" b="1" dirty="0" smtClean="0">
                <a:cs typeface="Traditional Arabic" pitchFamily="18" charset="-78"/>
              </a:rPr>
              <a:t>مادة متجانسة، غير حية، ذات تركيب كيميائي محدد، وصفات فيزيائية محددة ”</a:t>
            </a: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الشكل</a:t>
            </a:r>
            <a:r>
              <a:rPr lang="ar-SA" sz="2600" b="1" dirty="0" smtClean="0">
                <a:cs typeface="Traditional Arabic" pitchFamily="18" charset="-78"/>
              </a:rPr>
              <a:t>، </a:t>
            </a: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اللون</a:t>
            </a:r>
            <a:r>
              <a:rPr lang="ar-SA" sz="2600" b="1" dirty="0" smtClean="0">
                <a:cs typeface="Traditional Arabic" pitchFamily="18" charset="-78"/>
              </a:rPr>
              <a:t>، </a:t>
            </a: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درجة الذوبان</a:t>
            </a:r>
            <a:r>
              <a:rPr lang="ar-SA" sz="2600" b="1" dirty="0" smtClean="0">
                <a:solidFill>
                  <a:srgbClr val="000000"/>
                </a:solidFill>
                <a:cs typeface="Traditional Arabic" pitchFamily="18" charset="-78"/>
              </a:rPr>
              <a:t>،</a:t>
            </a:r>
            <a:r>
              <a:rPr lang="ar-SA" sz="2600" b="1" dirty="0" smtClean="0">
                <a:solidFill>
                  <a:schemeClr val="accent2">
                    <a:lumMod val="50000"/>
                  </a:schemeClr>
                </a:solidFill>
                <a:cs typeface="Traditional Arabic" pitchFamily="18" charset="-78"/>
              </a:rPr>
              <a:t> الصلابة</a:t>
            </a:r>
            <a:r>
              <a:rPr lang="ar-SA" sz="2600" b="1" dirty="0" smtClean="0">
                <a:cs typeface="Traditional Arabic" pitchFamily="18" charset="-78"/>
              </a:rPr>
              <a:t>،...“.</a:t>
            </a:r>
          </a:p>
          <a:p>
            <a:pPr lvl="1">
              <a:lnSpc>
                <a:spcPct val="90000"/>
              </a:lnSpc>
            </a:pPr>
            <a:r>
              <a:rPr lang="ar-SA" sz="2600" b="1" dirty="0" smtClean="0">
                <a:cs typeface="Traditional Arabic" pitchFamily="18" charset="-78"/>
              </a:rPr>
              <a:t>نواتج عمليات تجوية وتعرية للصخور.</a:t>
            </a:r>
            <a:endParaRPr lang="ar-SA" sz="3000" b="1" dirty="0" smtClean="0">
              <a:cs typeface="Traditional Arabic" pitchFamily="18" charset="-78"/>
            </a:endParaRPr>
          </a:p>
          <a:p>
            <a:endParaRPr lang="ar-SA" dirty="0"/>
          </a:p>
        </p:txBody>
      </p:sp>
      <p:pic>
        <p:nvPicPr>
          <p:cNvPr id="5" name="Picture 5" descr="soil20">
            <a:hlinkClick r:id="" action="ppaction://noaction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484313"/>
            <a:ext cx="4248150" cy="3055937"/>
          </a:xfrm>
          <a:prstGeom prst="rect">
            <a:avLst/>
          </a:prstGeom>
          <a:ln w="38100" cap="sq">
            <a:solidFill>
              <a:srgbClr val="FF99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ck-cycles"/>
          <p:cNvPicPr>
            <a:picLocks noChangeAspect="1" noChangeArrowheads="1"/>
          </p:cNvPicPr>
          <p:nvPr/>
        </p:nvPicPr>
        <p:blipFill>
          <a:blip r:embed="rId2" cstate="print">
            <a:lum bright="6000" contrast="18000"/>
          </a:blip>
          <a:srcRect/>
          <a:stretch>
            <a:fillRect/>
          </a:stretch>
        </p:blipFill>
        <p:spPr bwMode="auto">
          <a:xfrm>
            <a:off x="1778000" y="1371600"/>
            <a:ext cx="5565010" cy="5105400"/>
          </a:xfrm>
          <a:prstGeom prst="rect">
            <a:avLst/>
          </a:prstGeom>
          <a:ln w="38100" cap="sq">
            <a:solidFill>
              <a:srgbClr val="FF9933"/>
            </a:solidFill>
            <a:prstDash val="solid"/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0"/>
            <a:ext cx="7467600" cy="1143000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kumimoji="1" lang="ar-SA" sz="3200" dirty="0" smtClean="0">
                <a:solidFill>
                  <a:schemeClr val="tx1"/>
                </a:solidFill>
                <a:latin typeface="Tahoma" pitchFamily="34" charset="0"/>
              </a:rPr>
              <a:t> الناتج </a:t>
            </a:r>
            <a:r>
              <a:rPr kumimoji="1" lang="ar-SA" sz="3200" dirty="0" smtClean="0">
                <a:solidFill>
                  <a:schemeClr val="tx1"/>
                </a:solidFill>
                <a:latin typeface="Tahoma" pitchFamily="34" charset="0"/>
              </a:rPr>
              <a:t>النهائي لعمليات التجوية هي </a:t>
            </a:r>
            <a:r>
              <a:rPr kumimoji="1" lang="ar-SA" sz="3200" dirty="0" smtClean="0">
                <a:solidFill>
                  <a:srgbClr val="FF9933"/>
                </a:solidFill>
                <a:latin typeface="Tahoma" pitchFamily="34" charset="0"/>
              </a:rPr>
              <a:t>التربة</a:t>
            </a:r>
            <a:endParaRPr lang="ar-SA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0"/>
            <a:ext cx="7467600" cy="1143000"/>
          </a:xfrm>
        </p:spPr>
        <p:txBody>
          <a:bodyPr/>
          <a:lstStyle/>
          <a:p>
            <a:pPr algn="r"/>
            <a:r>
              <a:rPr lang="ar-SA" dirty="0" smtClean="0"/>
              <a:t>مكونات التربة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ثانياً</a:t>
            </a:r>
            <a:r>
              <a:rPr lang="ar-SA" b="1" dirty="0" smtClean="0">
                <a:solidFill>
                  <a:srgbClr val="000000"/>
                </a:solidFill>
              </a:rPr>
              <a:t>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المواد العضوية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191000"/>
            <a:ext cx="8001000" cy="2438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ar-SA" sz="2200" b="1" dirty="0" smtClean="0">
                <a:cs typeface="Traditional Arabic" pitchFamily="18" charset="-78"/>
              </a:rPr>
              <a:t>الترب العضوية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Organic Soils</a:t>
            </a:r>
            <a:r>
              <a:rPr lang="ar-SA" sz="2200" b="1" dirty="0" smtClean="0">
                <a:cs typeface="Traditional Arabic" pitchFamily="18" charset="-78"/>
              </a:rPr>
              <a:t>: تكونت من بقايا النبات والحيوان المتراكمة في برك ماء حيث يفقد الأكسجين، أو مناطق رطبة باردة جداً، حيث يكون تحلل المادة العضوية بطيء جداً.</a:t>
            </a:r>
          </a:p>
          <a:p>
            <a:pPr>
              <a:lnSpc>
                <a:spcPct val="90000"/>
              </a:lnSpc>
              <a:defRPr/>
            </a:pPr>
            <a:r>
              <a:rPr lang="ar-SA" sz="2200" b="1" dirty="0" smtClean="0">
                <a:cs typeface="Traditional Arabic" pitchFamily="18" charset="-78"/>
              </a:rPr>
              <a:t>أهمية المادة العضوية في التربة:</a:t>
            </a:r>
          </a:p>
          <a:p>
            <a:pPr lvl="1">
              <a:lnSpc>
                <a:spcPct val="90000"/>
              </a:lnSpc>
              <a:defRPr/>
            </a:pPr>
            <a:r>
              <a:rPr lang="ar-SA" sz="2200" b="1" dirty="0" smtClean="0">
                <a:cs typeface="Traditional Arabic" pitchFamily="18" charset="-78"/>
              </a:rPr>
              <a:t>مصدر </a:t>
            </a:r>
            <a:r>
              <a:rPr lang="ar-SA" sz="2200" b="1" dirty="0" err="1" smtClean="0">
                <a:cs typeface="Traditional Arabic" pitchFamily="18" charset="-78"/>
              </a:rPr>
              <a:t>للـ</a:t>
            </a:r>
            <a:r>
              <a:rPr lang="ar-SA" sz="2200" b="1" dirty="0" smtClean="0">
                <a:cs typeface="Traditional Arabic" pitchFamily="18" charset="-78"/>
              </a:rPr>
              <a:t> </a:t>
            </a:r>
            <a:r>
              <a:rPr lang="en-US" sz="2200" b="1" dirty="0" smtClean="0">
                <a:cs typeface="Traditional Arabic" pitchFamily="18" charset="-78"/>
              </a:rPr>
              <a:t>N</a:t>
            </a:r>
            <a:r>
              <a:rPr lang="ar-SA" sz="2200" b="1" dirty="0" smtClean="0">
                <a:cs typeface="Traditional Arabic" pitchFamily="18" charset="-78"/>
              </a:rPr>
              <a:t> والـ </a:t>
            </a:r>
            <a:r>
              <a:rPr lang="en-US" sz="2200" b="1" dirty="0" smtClean="0">
                <a:cs typeface="Traditional Arabic" pitchFamily="18" charset="-78"/>
              </a:rPr>
              <a:t>P</a:t>
            </a:r>
            <a:r>
              <a:rPr lang="ar-SA" sz="2200" b="1" dirty="0" smtClean="0">
                <a:cs typeface="Traditional Arabic" pitchFamily="18" charset="-78"/>
              </a:rPr>
              <a:t> والـ </a:t>
            </a:r>
            <a:r>
              <a:rPr lang="en-US" sz="2200" b="1" dirty="0" smtClean="0">
                <a:cs typeface="Traditional Arabic" pitchFamily="18" charset="-78"/>
              </a:rPr>
              <a:t>S</a:t>
            </a:r>
            <a:r>
              <a:rPr lang="ar-SA" sz="2200" b="1" dirty="0" smtClean="0">
                <a:cs typeface="Traditional Arabic" pitchFamily="18" charset="-78"/>
              </a:rPr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ar-SA" sz="2200" b="1" dirty="0" smtClean="0">
                <a:cs typeface="Traditional Arabic" pitchFamily="18" charset="-78"/>
              </a:rPr>
              <a:t>مادة لاحمة لتجمعات التربة.</a:t>
            </a:r>
          </a:p>
          <a:p>
            <a:pPr lvl="1">
              <a:lnSpc>
                <a:spcPct val="90000"/>
              </a:lnSpc>
              <a:defRPr/>
            </a:pPr>
            <a:r>
              <a:rPr lang="ar-SA" sz="2200" b="1" dirty="0" smtClean="0">
                <a:cs typeface="Traditional Arabic" pitchFamily="18" charset="-78"/>
              </a:rPr>
              <a:t>زيادة قدرة التربة على الاحتفاظ بالماء.</a:t>
            </a:r>
            <a:endParaRPr lang="en-US" sz="2200" b="1" dirty="0" smtClean="0">
              <a:cs typeface="Traditional Arabic" pitchFamily="18" charset="-78"/>
            </a:endParaRPr>
          </a:p>
          <a:p>
            <a:endParaRPr lang="ar-SA" sz="1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568952" y="1905000"/>
            <a:ext cx="3889248" cy="1981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2000" b="1" dirty="0" smtClean="0">
                <a:cs typeface="Traditional Arabic" pitchFamily="18" charset="-78"/>
              </a:rPr>
              <a:t>المادة العضوية في التربة هي بقايا النباتات والحيوانات في التربة جذور النباتات والكائنات الحية الدقيقة في التربة.</a:t>
            </a:r>
          </a:p>
          <a:p>
            <a:pPr>
              <a:defRPr/>
            </a:pPr>
            <a:r>
              <a:rPr lang="ar-SA" sz="2000" b="1" dirty="0" smtClean="0">
                <a:cs typeface="Traditional Arabic" pitchFamily="18" charset="-78"/>
              </a:rPr>
              <a:t>نسبة المادة العضوية في ترب العالم 0.9%.</a:t>
            </a:r>
          </a:p>
          <a:p>
            <a:pPr>
              <a:defRPr/>
            </a:pPr>
            <a:r>
              <a:rPr lang="ar-SA" sz="2300" b="1" dirty="0" smtClean="0">
                <a:cs typeface="Traditional Arabic" pitchFamily="18" charset="-78"/>
              </a:rPr>
              <a:t>الدبال: </a:t>
            </a:r>
            <a:r>
              <a:rPr lang="ar-SA" sz="2300" b="1" dirty="0" smtClean="0">
                <a:cs typeface="Traditional Arabic" pitchFamily="18" charset="-78"/>
              </a:rPr>
              <a:t>هو المادة العضوية المتحللة</a:t>
            </a:r>
            <a:endParaRPr lang="ar-SA" sz="2300" dirty="0"/>
          </a:p>
        </p:txBody>
      </p:sp>
      <p:pic>
        <p:nvPicPr>
          <p:cNvPr id="5" name="Picture 3" descr="soil_break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358899"/>
            <a:ext cx="4038600" cy="23749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67600" cy="1143000"/>
          </a:xfrm>
        </p:spPr>
        <p:txBody>
          <a:bodyPr/>
          <a:lstStyle/>
          <a:p>
            <a:pPr algn="r"/>
            <a:r>
              <a:rPr lang="ar-SA" dirty="0" smtClean="0"/>
              <a:t>مكونات التربة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ثالثاً</a:t>
            </a:r>
            <a:r>
              <a:rPr lang="ar-SA" b="1" dirty="0" smtClean="0">
                <a:solidFill>
                  <a:srgbClr val="000000"/>
                </a:solidFill>
              </a:rPr>
              <a:t>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tx1"/>
                </a:solidFill>
              </a:rPr>
              <a:t>ماء التربة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219200" y="1524000"/>
            <a:ext cx="7467600" cy="4873752"/>
          </a:xfrm>
        </p:spPr>
        <p:txBody>
          <a:bodyPr/>
          <a:lstStyle/>
          <a:p>
            <a:r>
              <a:rPr lang="ar-SA" sz="2800" b="1" dirty="0" smtClean="0">
                <a:cs typeface="Traditional Arabic" pitchFamily="18" charset="-78"/>
              </a:rPr>
              <a:t>الماء هو المذيب الأول بين المذيبات.</a:t>
            </a:r>
          </a:p>
          <a:p>
            <a:r>
              <a:rPr lang="ar-SA" sz="2800" b="1" dirty="0" smtClean="0">
                <a:cs typeface="Traditional Arabic" pitchFamily="18" charset="-78"/>
              </a:rPr>
              <a:t>الماء هو الناقل الرئيسي خلال وبين أنظمة التربة.</a:t>
            </a:r>
          </a:p>
          <a:p>
            <a:r>
              <a:rPr lang="ar-SA" sz="2800" b="1" dirty="0" smtClean="0">
                <a:cs typeface="Traditional Arabic" pitchFamily="18" charset="-78"/>
              </a:rPr>
              <a:t>الماء متطلب أساسي في جميع </a:t>
            </a:r>
            <a:r>
              <a:rPr lang="ar-SA" sz="2800" b="1" dirty="0" err="1" smtClean="0">
                <a:cs typeface="Traditional Arabic" pitchFamily="18" charset="-78"/>
              </a:rPr>
              <a:t>مناشط</a:t>
            </a:r>
            <a:r>
              <a:rPr lang="ar-SA" sz="2800" b="1" dirty="0" smtClean="0">
                <a:cs typeface="Traditional Arabic" pitchFamily="18" charset="-78"/>
              </a:rPr>
              <a:t> الحياة.</a:t>
            </a:r>
          </a:p>
          <a:p>
            <a:r>
              <a:rPr lang="ar-SA" sz="2800" b="1" dirty="0" smtClean="0">
                <a:cs typeface="Traditional Arabic" pitchFamily="18" charset="-78"/>
              </a:rPr>
              <a:t>يشارك في الدورات </a:t>
            </a:r>
            <a:r>
              <a:rPr lang="ar-SA" sz="2800" b="1" dirty="0" err="1" smtClean="0">
                <a:cs typeface="Traditional Arabic" pitchFamily="18" charset="-78"/>
              </a:rPr>
              <a:t>الجيوكيميائية</a:t>
            </a:r>
            <a:r>
              <a:rPr lang="ar-SA" sz="2800" b="1" dirty="0" smtClean="0">
                <a:cs typeface="Traditional Arabic" pitchFamily="18" charset="-78"/>
              </a:rPr>
              <a:t> عن طريق:</a:t>
            </a:r>
          </a:p>
          <a:p>
            <a:pPr lvl="1"/>
            <a:r>
              <a:rPr lang="ar-SA" sz="2400" b="1" dirty="0" smtClean="0">
                <a:cs typeface="Traditional Arabic" pitchFamily="18" charset="-78"/>
              </a:rPr>
              <a:t>التجوية.</a:t>
            </a:r>
          </a:p>
          <a:p>
            <a:pPr lvl="1"/>
            <a:r>
              <a:rPr lang="ar-SA" sz="2400" b="1" dirty="0" smtClean="0">
                <a:cs typeface="Traditional Arabic" pitchFamily="18" charset="-78"/>
              </a:rPr>
              <a:t>غسيل المواد إلى المياه الجوفية.</a:t>
            </a:r>
          </a:p>
          <a:p>
            <a:pPr lvl="1"/>
            <a:r>
              <a:rPr lang="ar-SA" sz="2400" b="1" dirty="0" smtClean="0">
                <a:cs typeface="Traditional Arabic" pitchFamily="18" charset="-78"/>
              </a:rPr>
              <a:t>نقل الأيونات والحبيبات خلال قطاع التربة.</a:t>
            </a:r>
          </a:p>
          <a:p>
            <a:r>
              <a:rPr lang="ar-SA" sz="2800" b="1" dirty="0" smtClean="0">
                <a:cs typeface="Traditional Arabic" pitchFamily="18" charset="-78"/>
              </a:rPr>
              <a:t>النباتات والكائنات الأخرى تغير حالة الذوائب في الماء المتسرب إلى التربة.</a:t>
            </a:r>
            <a:endParaRPr lang="en-US" sz="2800" b="1" dirty="0" smtClean="0">
              <a:cs typeface="Traditional Arabic" pitchFamily="18" charset="-78"/>
            </a:endParaRPr>
          </a:p>
          <a:p>
            <a:endParaRPr lang="ar-SA" dirty="0"/>
          </a:p>
        </p:txBody>
      </p:sp>
      <p:pic>
        <p:nvPicPr>
          <p:cNvPr id="4" name="Picture 3" descr="soil_break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375" y="2590800"/>
            <a:ext cx="3346825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8401680">
            <a:off x="288868" y="3688245"/>
            <a:ext cx="719138" cy="144462"/>
          </a:xfrm>
          <a:prstGeom prst="rightArrow">
            <a:avLst>
              <a:gd name="adj1" fmla="val 50000"/>
              <a:gd name="adj2" fmla="val 124451"/>
            </a:avLst>
          </a:prstGeom>
          <a:solidFill>
            <a:srgbClr val="000000"/>
          </a:solidFill>
          <a:ln w="9525" algn="ctr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467600" cy="1143000"/>
          </a:xfrm>
        </p:spPr>
        <p:txBody>
          <a:bodyPr/>
          <a:lstStyle/>
          <a:p>
            <a:pPr algn="r"/>
            <a:r>
              <a:rPr lang="ar-SA" dirty="0" smtClean="0"/>
              <a:t>مكونات التربة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رابعاً</a:t>
            </a:r>
            <a:r>
              <a:rPr lang="ar-SA" b="1" dirty="0" smtClean="0">
                <a:solidFill>
                  <a:srgbClr val="000000"/>
                </a:solidFill>
              </a:rPr>
              <a:t>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tx1"/>
                </a:solidFill>
              </a:rPr>
              <a:t>هواء التربة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2060448"/>
            <a:ext cx="7467600" cy="4873752"/>
          </a:xfrm>
        </p:spPr>
        <p:txBody>
          <a:bodyPr/>
          <a:lstStyle/>
          <a:p>
            <a:r>
              <a:rPr lang="ar-SA" b="1" dirty="0" smtClean="0">
                <a:cs typeface="Traditional Arabic" pitchFamily="18" charset="-78"/>
              </a:rPr>
              <a:t>يشغل هواء التربة المسامات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 ”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cs typeface="Traditional Arabic" pitchFamily="18" charset="-78"/>
              </a:rPr>
              <a:t>الفراغات“.</a:t>
            </a:r>
          </a:p>
          <a:p>
            <a:r>
              <a:rPr lang="ar-SA" b="1" dirty="0" smtClean="0">
                <a:cs typeface="Traditional Arabic" pitchFamily="18" charset="-78"/>
              </a:rPr>
              <a:t>تركيب هواء التربة يختلف 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عن الهواء الجوي.</a:t>
            </a:r>
          </a:p>
          <a:p>
            <a:r>
              <a:rPr lang="ar-SA" b="1" dirty="0" smtClean="0">
                <a:cs typeface="Traditional Arabic" pitchFamily="18" charset="-78"/>
              </a:rPr>
              <a:t>يتأثر هواء التربة بالنشاط الحيوي لجذور النبات وميكروبات التربة.</a:t>
            </a:r>
          </a:p>
          <a:p>
            <a:r>
              <a:rPr lang="ar-SA" b="1" dirty="0" smtClean="0">
                <a:cs typeface="Traditional Arabic" pitchFamily="18" charset="-78"/>
              </a:rPr>
              <a:t>يتأثر هواء التربة بالمحتوى المائي في التربة.</a:t>
            </a:r>
            <a:endParaRPr lang="en-US" b="1" dirty="0" smtClean="0">
              <a:cs typeface="Traditional Arabic" pitchFamily="18" charset="-78"/>
            </a:endParaRPr>
          </a:p>
          <a:p>
            <a:endParaRPr lang="ar-SA" dirty="0"/>
          </a:p>
        </p:txBody>
      </p:sp>
      <p:pic>
        <p:nvPicPr>
          <p:cNvPr id="4" name="Picture 3" descr="soil_break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71612"/>
            <a:ext cx="4038600" cy="2185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2638105">
            <a:off x="787568" y="1372390"/>
            <a:ext cx="719138" cy="144462"/>
          </a:xfrm>
          <a:prstGeom prst="rightArrow">
            <a:avLst>
              <a:gd name="adj1" fmla="val 50000"/>
              <a:gd name="adj2" fmla="val 124451"/>
            </a:avLst>
          </a:prstGeom>
          <a:solidFill>
            <a:srgbClr val="00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67600" cy="114300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{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</a:t>
            </a:r>
            <a:r>
              <a:rPr lang="ar-SA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ص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طل</a:t>
            </a:r>
            <a:r>
              <a:rPr lang="ar-SA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ح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ات .</a:t>
            </a:r>
            <a:r>
              <a:rPr lang="ar-SA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ar-SA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467600" cy="48737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Soil</a:t>
            </a:r>
            <a:r>
              <a:rPr lang="ar-SA" b="1" dirty="0" smtClean="0">
                <a:cs typeface="Traditional Arabic" pitchFamily="18" charset="-78"/>
              </a:rPr>
              <a:t>: تربة.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Rock</a:t>
            </a:r>
            <a:r>
              <a:rPr lang="ar-SA" b="1" dirty="0" smtClean="0">
                <a:cs typeface="Traditional Arabic" pitchFamily="18" charset="-78"/>
              </a:rPr>
              <a:t>: صخر، وهو خليط من المعادن.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Mineral</a:t>
            </a:r>
            <a:r>
              <a:rPr lang="ar-SA" b="1" dirty="0" smtClean="0">
                <a:cs typeface="Traditional Arabic" pitchFamily="18" charset="-78"/>
              </a:rPr>
              <a:t>: معدن.</a:t>
            </a:r>
            <a:endParaRPr lang="en-US" b="1" dirty="0" smtClean="0">
              <a:cs typeface="Traditional Arabic" pitchFamily="18" charset="-78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Soil water</a:t>
            </a:r>
            <a:r>
              <a:rPr lang="ar-SA" b="1" dirty="0" smtClean="0">
                <a:cs typeface="Traditional Arabic" pitchFamily="18" charset="-78"/>
              </a:rPr>
              <a:t>: ماء التربة.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Organic matter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: المادة العضوية.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Soil air</a:t>
            </a:r>
            <a:r>
              <a:rPr lang="ar-SA" b="1" dirty="0" smtClean="0">
                <a:cs typeface="Traditional Arabic" pitchFamily="18" charset="-78"/>
              </a:rPr>
              <a:t>: هواء التربة.</a:t>
            </a:r>
            <a:r>
              <a:rPr lang="en-US" b="1" dirty="0" smtClean="0">
                <a:cs typeface="Traditional Arabic" pitchFamily="18" charset="-78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:</a:t>
            </a:r>
            <a:r>
              <a:rPr lang="en-US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latin typeface="Times New Roman" pitchFamily="18" charset="0"/>
                <a:cs typeface="Traditional Arabic" pitchFamily="18" charset="-78"/>
              </a:rPr>
              <a:t>”</a:t>
            </a:r>
            <a:r>
              <a:rPr lang="ar-SA" b="1" dirty="0" smtClean="0">
                <a:cs typeface="Traditional Arabic" pitchFamily="18" charset="-78"/>
              </a:rPr>
              <a:t>دبال</a:t>
            </a:r>
            <a:r>
              <a:rPr lang="ar-SA" b="1" dirty="0" smtClean="0">
                <a:latin typeface="Times New Roman" pitchFamily="18" charset="0"/>
                <a:cs typeface="Traditional Arabic" pitchFamily="18" charset="-78"/>
              </a:rPr>
              <a:t>“ بقايا النبات والحيوان في درجات تحلل مختلفة.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Biomass</a:t>
            </a:r>
            <a:r>
              <a:rPr lang="ar-SA" b="1" dirty="0" smtClean="0">
                <a:cs typeface="Traditional Arabic" pitchFamily="18" charset="-78"/>
              </a:rPr>
              <a:t>: الخلايا الحية ”الكائنات الحية الدقيقة في التربة“.</a:t>
            </a:r>
            <a:endParaRPr lang="en-US" b="1" dirty="0" smtClean="0">
              <a:cs typeface="Traditional Arabic" pitchFamily="18" charset="-78"/>
            </a:endParaRPr>
          </a:p>
          <a:p>
            <a:endParaRPr lang="ar-SA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</TotalTime>
  <Words>481</Words>
  <Application>Microsoft Office PowerPoint</Application>
  <PresentationFormat>عرض على الشاشة (3:4)‏</PresentationFormat>
  <Paragraphs>71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مشربية</vt:lpstr>
      <vt:lpstr>{ التربة ..</vt:lpstr>
      <vt:lpstr>المواضــيـع :</vt:lpstr>
      <vt:lpstr>تعريف التربة</vt:lpstr>
      <vt:lpstr>مكونات التربة أولاً: الجزء المعدني</vt:lpstr>
      <vt:lpstr> الناتج النهائي لعمليات التجوية هي التربة</vt:lpstr>
      <vt:lpstr>مكونات التربة ثانياً: المواد العضوية</vt:lpstr>
      <vt:lpstr>مكونات التربة ثالثاً: ماء التربة</vt:lpstr>
      <vt:lpstr>مكونات التربة رابعاً: هواء التربة</vt:lpstr>
      <vt:lpstr> {مصطلحات ..</vt:lpstr>
      <vt:lpstr>}صور عن التربة وأنواعها و التعرية ..</vt:lpstr>
      <vt:lpstr>الشريحة 11</vt:lpstr>
      <vt:lpstr>الشريحة 12</vt:lpstr>
      <vt:lpstr>الشريحة 13</vt:lpstr>
      <vt:lpstr> { التعرية ..</vt:lpstr>
      <vt:lpstr>{ التعرية ..</vt:lpstr>
      <vt:lpstr>{ التعرية ..</vt:lpstr>
      <vt:lpstr>{ التعرية ..</vt:lpstr>
      <vt:lpstr>{ التعرية ..</vt:lpstr>
      <vt:lpstr>عمل الطالب : محمد علي صالح .  الصف :التاسع ...{ الشعبة :{جـ} مسائي . المادة : العلوم . بأشراف الأستاذ: عبد الكريم 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التربة</dc:title>
  <dc:creator>alamri</dc:creator>
  <cp:lastModifiedBy>alamri</cp:lastModifiedBy>
  <cp:revision>13</cp:revision>
  <dcterms:created xsi:type="dcterms:W3CDTF">2011-01-17T20:39:25Z</dcterms:created>
  <dcterms:modified xsi:type="dcterms:W3CDTF">2011-01-17T22:40:20Z</dcterms:modified>
</cp:coreProperties>
</file>